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7"/>
    <p:sldId id="257" r:id="rId58"/>
    <p:sldId id="258" r:id="rId59"/>
    <p:sldId id="259" r:id="rId60"/>
    <p:sldId id="260" r:id="rId61"/>
    <p:sldId id="261" r:id="rId62"/>
    <p:sldId id="262" r:id="rId63"/>
    <p:sldId id="263" r:id="rId64"/>
    <p:sldId id="264" r:id="rId65"/>
    <p:sldId id="265" r:id="rId66"/>
    <p:sldId id="266" r:id="rId67"/>
    <p:sldId id="267" r:id="rId6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omputer Says No" charset="1" panose="00000400000000000000"/>
      <p:regular r:id="rId14"/>
    </p:embeddedFont>
    <p:embeddedFont>
      <p:font typeface="Computer Says No Italics" charset="1" panose="000004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The Youngest" charset="1" panose="000005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Italics" charset="1" panose="00000500000000000000"/>
      <p:regular r:id="rId29"/>
    </p:embeddedFont>
    <p:embeddedFont>
      <p:font typeface="Poppins Bold Italics" charset="1" panose="00000800000000000000"/>
      <p:regular r:id="rId30"/>
    </p:embeddedFont>
    <p:embeddedFont>
      <p:font typeface="Poppins Thin" charset="1" panose="00000300000000000000"/>
      <p:regular r:id="rId31"/>
    </p:embeddedFont>
    <p:embeddedFont>
      <p:font typeface="Poppins Thin Italics" charset="1" panose="00000300000000000000"/>
      <p:regular r:id="rId32"/>
    </p:embeddedFont>
    <p:embeddedFont>
      <p:font typeface="Poppins Extra-Light" charset="1" panose="00000300000000000000"/>
      <p:regular r:id="rId33"/>
    </p:embeddedFont>
    <p:embeddedFont>
      <p:font typeface="Poppins Extra-Light Italics" charset="1" panose="00000300000000000000"/>
      <p:regular r:id="rId34"/>
    </p:embeddedFont>
    <p:embeddedFont>
      <p:font typeface="Poppins Light" charset="1" panose="00000400000000000000"/>
      <p:regular r:id="rId35"/>
    </p:embeddedFont>
    <p:embeddedFont>
      <p:font typeface="Poppins Light Italics" charset="1" panose="00000400000000000000"/>
      <p:regular r:id="rId36"/>
    </p:embeddedFont>
    <p:embeddedFont>
      <p:font typeface="Poppins Medium" charset="1" panose="00000600000000000000"/>
      <p:regular r:id="rId37"/>
    </p:embeddedFont>
    <p:embeddedFont>
      <p:font typeface="Poppins Medium Italics" charset="1" panose="00000600000000000000"/>
      <p:regular r:id="rId38"/>
    </p:embeddedFont>
    <p:embeddedFont>
      <p:font typeface="Poppins Semi-Bold" charset="1" panose="00000700000000000000"/>
      <p:regular r:id="rId39"/>
    </p:embeddedFont>
    <p:embeddedFont>
      <p:font typeface="Poppins Semi-Bold Italics" charset="1" panose="00000700000000000000"/>
      <p:regular r:id="rId40"/>
    </p:embeddedFont>
    <p:embeddedFont>
      <p:font typeface="Poppins Ultra-Bold" charset="1" panose="00000900000000000000"/>
      <p:regular r:id="rId41"/>
    </p:embeddedFont>
    <p:embeddedFont>
      <p:font typeface="Poppins Ultra-Bold Italics" charset="1" panose="00000900000000000000"/>
      <p:regular r:id="rId42"/>
    </p:embeddedFont>
    <p:embeddedFont>
      <p:font typeface="Poppins Heavy" charset="1" panose="00000A00000000000000"/>
      <p:regular r:id="rId43"/>
    </p:embeddedFont>
    <p:embeddedFont>
      <p:font typeface="Poppins Heavy Italics" charset="1" panose="00000A00000000000000"/>
      <p:regular r:id="rId44"/>
    </p:embeddedFont>
    <p:embeddedFont>
      <p:font typeface="Codec Pro" charset="1" panose="00000500000000000000"/>
      <p:regular r:id="rId45"/>
    </p:embeddedFont>
    <p:embeddedFont>
      <p:font typeface="Codec Pro Bold" charset="1" panose="00000600000000000000"/>
      <p:regular r:id="rId46"/>
    </p:embeddedFont>
    <p:embeddedFont>
      <p:font typeface="Codec Pro Thin" charset="1" panose="00000200000000000000"/>
      <p:regular r:id="rId47"/>
    </p:embeddedFont>
    <p:embeddedFont>
      <p:font typeface="Codec Pro Light" charset="1" panose="00000300000000000000"/>
      <p:regular r:id="rId48"/>
    </p:embeddedFont>
    <p:embeddedFont>
      <p:font typeface="Codec Pro Ultra-Bold" charset="1" panose="00000700000000000000"/>
      <p:regular r:id="rId49"/>
    </p:embeddedFont>
    <p:embeddedFont>
      <p:font typeface="Codec Pro Heavy" charset="1" panose="00000A00000000000000"/>
      <p:regular r:id="rId50"/>
    </p:embeddedFont>
    <p:embeddedFont>
      <p:font typeface="Now" charset="1" panose="00000500000000000000"/>
      <p:regular r:id="rId51"/>
    </p:embeddedFont>
    <p:embeddedFont>
      <p:font typeface="Now Bold" charset="1" panose="00000800000000000000"/>
      <p:regular r:id="rId52"/>
    </p:embeddedFont>
    <p:embeddedFont>
      <p:font typeface="Now Thin" charset="1" panose="00000300000000000000"/>
      <p:regular r:id="rId53"/>
    </p:embeddedFont>
    <p:embeddedFont>
      <p:font typeface="Now Light" charset="1" panose="00000400000000000000"/>
      <p:regular r:id="rId54"/>
    </p:embeddedFont>
    <p:embeddedFont>
      <p:font typeface="Now Medium" charset="1" panose="00000600000000000000"/>
      <p:regular r:id="rId55"/>
    </p:embeddedFont>
    <p:embeddedFont>
      <p:font typeface="Now Heavy" charset="1" panose="00000A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slides/slide1.xml" Type="http://schemas.openxmlformats.org/officeDocument/2006/relationships/slide"/><Relationship Id="rId58" Target="slides/slide2.xml" Type="http://schemas.openxmlformats.org/officeDocument/2006/relationships/slide"/><Relationship Id="rId59" Target="slides/slide3.xml" Type="http://schemas.openxmlformats.org/officeDocument/2006/relationships/slide"/><Relationship Id="rId6" Target="fonts/font6.fntdata" Type="http://schemas.openxmlformats.org/officeDocument/2006/relationships/font"/><Relationship Id="rId60" Target="slides/slide4.xml" Type="http://schemas.openxmlformats.org/officeDocument/2006/relationships/slide"/><Relationship Id="rId61" Target="slides/slide5.xml" Type="http://schemas.openxmlformats.org/officeDocument/2006/relationships/slide"/><Relationship Id="rId62" Target="slides/slide6.xml" Type="http://schemas.openxmlformats.org/officeDocument/2006/relationships/slide"/><Relationship Id="rId63" Target="slides/slide7.xml" Type="http://schemas.openxmlformats.org/officeDocument/2006/relationships/slide"/><Relationship Id="rId64" Target="slides/slide8.xml" Type="http://schemas.openxmlformats.org/officeDocument/2006/relationships/slide"/><Relationship Id="rId65" Target="slides/slide9.xml" Type="http://schemas.openxmlformats.org/officeDocument/2006/relationships/slide"/><Relationship Id="rId66" Target="slides/slide10.xml" Type="http://schemas.openxmlformats.org/officeDocument/2006/relationships/slide"/><Relationship Id="rId67" Target="slides/slide11.xml" Type="http://schemas.openxmlformats.org/officeDocument/2006/relationships/slide"/><Relationship Id="rId68"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3.pn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5.png" Type="http://schemas.openxmlformats.org/officeDocument/2006/relationships/image"/><Relationship Id="rId7" Target="../media/image9.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056648" y="0"/>
            <a:ext cx="22757056" cy="10450370"/>
          </a:xfrm>
          <a:custGeom>
            <a:avLst/>
            <a:gdLst/>
            <a:ahLst/>
            <a:cxnLst/>
            <a:rect r="r" b="b" t="t" l="l"/>
            <a:pathLst>
              <a:path h="10450370" w="22757056">
                <a:moveTo>
                  <a:pt x="0" y="0"/>
                </a:moveTo>
                <a:lnTo>
                  <a:pt x="22757056" y="0"/>
                </a:lnTo>
                <a:lnTo>
                  <a:pt x="22757056" y="10450370"/>
                </a:lnTo>
                <a:lnTo>
                  <a:pt x="0" y="10450370"/>
                </a:lnTo>
                <a:lnTo>
                  <a:pt x="0" y="0"/>
                </a:lnTo>
                <a:close/>
              </a:path>
            </a:pathLst>
          </a:custGeom>
          <a:blipFill>
            <a:blip r:embed="rId3">
              <a:alphaModFix amt="37000"/>
            </a:blip>
            <a:stretch>
              <a:fillRect l="0" t="0" r="0" b="0"/>
            </a:stretch>
          </a:blipFill>
        </p:spPr>
      </p:sp>
      <p:sp>
        <p:nvSpPr>
          <p:cNvPr name="Freeform 4" id="4"/>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5"/>
            <a:stretch>
              <a:fillRect l="0" t="0" r="0" b="0"/>
            </a:stretch>
          </a:blipFill>
        </p:spPr>
      </p:sp>
      <p:sp>
        <p:nvSpPr>
          <p:cNvPr name="Freeform 6" id="6"/>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841175" y="6652279"/>
            <a:ext cx="6926813" cy="483508"/>
          </a:xfrm>
          <a:prstGeom prst="rect">
            <a:avLst/>
          </a:prstGeom>
        </p:spPr>
        <p:txBody>
          <a:bodyPr anchor="t" rtlCol="false" tIns="0" lIns="0" bIns="0" rIns="0">
            <a:spAutoFit/>
          </a:bodyPr>
          <a:lstStyle/>
          <a:p>
            <a:pPr>
              <a:lnSpc>
                <a:spcPts val="3799"/>
              </a:lnSpc>
            </a:pPr>
            <a:r>
              <a:rPr lang="en-US" sz="2714">
                <a:solidFill>
                  <a:srgbClr val="6866E1"/>
                </a:solidFill>
                <a:latin typeface="Poppins Light"/>
              </a:rPr>
              <a:t>Section 25 Batch - 2</a:t>
            </a:r>
          </a:p>
        </p:txBody>
      </p:sp>
      <p:sp>
        <p:nvSpPr>
          <p:cNvPr name="TextBox 9" id="9"/>
          <p:cNvSpPr txBox="true"/>
          <p:nvPr/>
        </p:nvSpPr>
        <p:spPr>
          <a:xfrm rot="0">
            <a:off x="822125" y="4756806"/>
            <a:ext cx="16003356" cy="1971673"/>
          </a:xfrm>
          <a:prstGeom prst="rect">
            <a:avLst/>
          </a:prstGeom>
        </p:spPr>
        <p:txBody>
          <a:bodyPr anchor="t" rtlCol="false" tIns="0" lIns="0" bIns="0" rIns="0">
            <a:spAutoFit/>
          </a:bodyPr>
          <a:lstStyle/>
          <a:p>
            <a:pPr>
              <a:lnSpc>
                <a:spcPts val="7199"/>
              </a:lnSpc>
            </a:pPr>
            <a:r>
              <a:rPr lang="en-US" sz="9999">
                <a:solidFill>
                  <a:srgbClr val="6866E1"/>
                </a:solidFill>
                <a:latin typeface="Computer Says No"/>
              </a:rPr>
              <a:t>IDENTIFICATION OF PLANTS NUTRIENT DEFICIENCIES</a:t>
            </a:r>
          </a:p>
        </p:txBody>
      </p:sp>
      <p:sp>
        <p:nvSpPr>
          <p:cNvPr name="TextBox 10" id="10"/>
          <p:cNvSpPr txBox="true"/>
          <p:nvPr/>
        </p:nvSpPr>
        <p:spPr>
          <a:xfrm rot="0">
            <a:off x="822125" y="2524325"/>
            <a:ext cx="15538780" cy="3647875"/>
          </a:xfrm>
          <a:prstGeom prst="rect">
            <a:avLst/>
          </a:prstGeom>
        </p:spPr>
        <p:txBody>
          <a:bodyPr anchor="t" rtlCol="false" tIns="0" lIns="0" bIns="0" rIns="0">
            <a:spAutoFit/>
          </a:bodyPr>
          <a:lstStyle/>
          <a:p>
            <a:pPr>
              <a:lnSpc>
                <a:spcPts val="8660"/>
              </a:lnSpc>
            </a:pPr>
            <a:r>
              <a:rPr lang="en-US" sz="12027">
                <a:solidFill>
                  <a:srgbClr val="6866E1"/>
                </a:solidFill>
                <a:latin typeface="Codec Pro"/>
              </a:rPr>
              <a:t>DEEP LEARNING </a:t>
            </a:r>
            <a:r>
              <a:rPr lang="en-US" sz="12027">
                <a:solidFill>
                  <a:srgbClr val="6866E1"/>
                </a:solidFill>
                <a:latin typeface="Codec Pro"/>
              </a:rPr>
              <a:t>Project</a:t>
            </a:r>
          </a:p>
          <a:p>
            <a:pPr>
              <a:lnSpc>
                <a:spcPts val="866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16426" y="584540"/>
            <a:ext cx="17594962" cy="9417047"/>
          </a:xfrm>
          <a:custGeom>
            <a:avLst/>
            <a:gdLst/>
            <a:ahLst/>
            <a:cxnLst/>
            <a:rect r="r" b="b" t="t" l="l"/>
            <a:pathLst>
              <a:path h="9417047" w="17594962">
                <a:moveTo>
                  <a:pt x="0" y="0"/>
                </a:moveTo>
                <a:lnTo>
                  <a:pt x="17594962" y="0"/>
                </a:lnTo>
                <a:lnTo>
                  <a:pt x="17594962" y="9417047"/>
                </a:lnTo>
                <a:lnTo>
                  <a:pt x="0" y="9417047"/>
                </a:lnTo>
                <a:lnTo>
                  <a:pt x="0" y="0"/>
                </a:lnTo>
                <a:close/>
              </a:path>
            </a:pathLst>
          </a:custGeom>
          <a:blipFill>
            <a:blip r:embed="rId2">
              <a:extLst>
                <a:ext uri="{96DAC541-7B7A-43D3-8B79-37D633B846F1}">
                  <asvg:svgBlip xmlns:asvg="http://schemas.microsoft.com/office/drawing/2016/SVG/main" r:embed="rId3"/>
                </a:ext>
              </a:extLst>
            </a:blip>
            <a:stretch>
              <a:fillRect l="0" t="-20258" r="0" b="0"/>
            </a:stretch>
          </a:blipFill>
        </p:spPr>
      </p:sp>
      <p:sp>
        <p:nvSpPr>
          <p:cNvPr name="TextBox 3" id="3"/>
          <p:cNvSpPr txBox="true"/>
          <p:nvPr/>
        </p:nvSpPr>
        <p:spPr>
          <a:xfrm rot="0">
            <a:off x="3337283" y="14128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VGG-19 RESULTS</a:t>
            </a:r>
          </a:p>
        </p:txBody>
      </p:sp>
      <p:sp>
        <p:nvSpPr>
          <p:cNvPr name="Freeform 4" id="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4"/>
            <a:stretch>
              <a:fillRect l="0" t="0" r="0" b="0"/>
            </a:stretch>
          </a:blipFill>
        </p:spPr>
      </p:sp>
      <p:sp>
        <p:nvSpPr>
          <p:cNvPr name="Freeform 5" id="5"/>
          <p:cNvSpPr/>
          <p:nvPr/>
        </p:nvSpPr>
        <p:spPr>
          <a:xfrm flipH="false" flipV="false" rot="0">
            <a:off x="2167757" y="2695630"/>
            <a:ext cx="7146150" cy="5644962"/>
          </a:xfrm>
          <a:custGeom>
            <a:avLst/>
            <a:gdLst/>
            <a:ahLst/>
            <a:cxnLst/>
            <a:rect r="r" b="b" t="t" l="l"/>
            <a:pathLst>
              <a:path h="5644962" w="7146150">
                <a:moveTo>
                  <a:pt x="0" y="0"/>
                </a:moveTo>
                <a:lnTo>
                  <a:pt x="7146150" y="0"/>
                </a:lnTo>
                <a:lnTo>
                  <a:pt x="7146150" y="5644962"/>
                </a:lnTo>
                <a:lnTo>
                  <a:pt x="0" y="5644962"/>
                </a:lnTo>
                <a:lnTo>
                  <a:pt x="0" y="0"/>
                </a:lnTo>
                <a:close/>
              </a:path>
            </a:pathLst>
          </a:custGeom>
          <a:blipFill>
            <a:blip r:embed="rId5"/>
            <a:stretch>
              <a:fillRect l="0" t="0" r="0" b="0"/>
            </a:stretch>
          </a:blipFill>
        </p:spPr>
      </p:sp>
      <p:sp>
        <p:nvSpPr>
          <p:cNvPr name="Freeform 6" id="6"/>
          <p:cNvSpPr/>
          <p:nvPr/>
        </p:nvSpPr>
        <p:spPr>
          <a:xfrm flipH="false" flipV="false" rot="0">
            <a:off x="9651175" y="2695630"/>
            <a:ext cx="7034491" cy="5644962"/>
          </a:xfrm>
          <a:custGeom>
            <a:avLst/>
            <a:gdLst/>
            <a:ahLst/>
            <a:cxnLst/>
            <a:rect r="r" b="b" t="t" l="l"/>
            <a:pathLst>
              <a:path h="5644962" w="7034491">
                <a:moveTo>
                  <a:pt x="0" y="0"/>
                </a:moveTo>
                <a:lnTo>
                  <a:pt x="7034491" y="0"/>
                </a:lnTo>
                <a:lnTo>
                  <a:pt x="7034491" y="5644962"/>
                </a:lnTo>
                <a:lnTo>
                  <a:pt x="0" y="5644962"/>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39304" y="416690"/>
            <a:ext cx="9120246" cy="9453620"/>
            <a:chOff x="0" y="0"/>
            <a:chExt cx="3461888" cy="3588431"/>
          </a:xfrm>
        </p:grpSpPr>
        <p:sp>
          <p:nvSpPr>
            <p:cNvPr name="Freeform 4" id="4"/>
            <p:cNvSpPr/>
            <p:nvPr/>
          </p:nvSpPr>
          <p:spPr>
            <a:xfrm flipH="false" flipV="false" rot="0">
              <a:off x="0" y="0"/>
              <a:ext cx="3461888" cy="3588431"/>
            </a:xfrm>
            <a:custGeom>
              <a:avLst/>
              <a:gdLst/>
              <a:ahLst/>
              <a:cxnLst/>
              <a:rect r="r" b="b" t="t" l="l"/>
              <a:pathLst>
                <a:path h="3588431" w="3461888">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3461888" cy="3626531"/>
            </a:xfrm>
            <a:prstGeom prst="rect">
              <a:avLst/>
            </a:prstGeom>
          </p:spPr>
          <p:txBody>
            <a:bodyPr anchor="ctr" rtlCol="false" tIns="50800" lIns="50800" bIns="50800" rIns="50800"/>
            <a:lstStyle/>
            <a:p>
              <a:pPr algn="ctr">
                <a:lnSpc>
                  <a:spcPts val="3483"/>
                </a:lnSpc>
              </a:pPr>
            </a:p>
          </p:txBody>
        </p:sp>
      </p:grpSp>
      <p:sp>
        <p:nvSpPr>
          <p:cNvPr name="TextBox 6" id="6"/>
          <p:cNvSpPr txBox="true"/>
          <p:nvPr/>
        </p:nvSpPr>
        <p:spPr>
          <a:xfrm rot="0">
            <a:off x="1028700" y="2832178"/>
            <a:ext cx="6259121" cy="6562424"/>
          </a:xfrm>
          <a:prstGeom prst="rect">
            <a:avLst/>
          </a:prstGeom>
        </p:spPr>
        <p:txBody>
          <a:bodyPr anchor="t" rtlCol="false" tIns="0" lIns="0" bIns="0" rIns="0">
            <a:spAutoFit/>
          </a:bodyPr>
          <a:lstStyle/>
          <a:p>
            <a:pPr marL="362678" indent="-181339" lvl="1">
              <a:lnSpc>
                <a:spcPts val="2318"/>
              </a:lnSpc>
              <a:buFont typeface="Arial"/>
              <a:buChar char="•"/>
            </a:pPr>
            <a:r>
              <a:rPr lang="en-US" sz="1679">
                <a:solidFill>
                  <a:srgbClr val="FFFFFF"/>
                </a:solidFill>
                <a:latin typeface="DM Sans"/>
              </a:rPr>
              <a:t>Moreover, we envision deploying the classifier as a user-friendly application accessible to farmers and researchers. This application could leverage mobile or web-based platforms to enable real-time diagnosis of plant nutrient deficiency in the field, empowering users to make informed decisions and take proactive measures to optimize crop health and productivity.</a:t>
            </a:r>
          </a:p>
          <a:p>
            <a:pPr marL="362678" indent="-181339" lvl="1">
              <a:lnSpc>
                <a:spcPts val="2318"/>
              </a:lnSpc>
              <a:buFont typeface="Arial"/>
              <a:buChar char="•"/>
            </a:pPr>
            <a:r>
              <a:rPr lang="en-US" sz="1679">
                <a:solidFill>
                  <a:srgbClr val="FFFFFF"/>
                </a:solidFill>
                <a:latin typeface="DM Sans"/>
              </a:rPr>
              <a:t>In conclusion, our project represents a significant step forward in leveraging deep learning for addressing agricultural challenges, particularly in diagnosing plant nutrient deficiency. Through meticulous data preprocessing, thoughtful model design, and rigorous training and evaluation, we have developed a robust classifier capable of accurately identifying nutrient deficiencies in plants based on leaf images.</a:t>
            </a:r>
          </a:p>
          <a:p>
            <a:pPr marL="362678" indent="-181339" lvl="1">
              <a:lnSpc>
                <a:spcPts val="2318"/>
              </a:lnSpc>
              <a:buFont typeface="Arial"/>
              <a:buChar char="•"/>
            </a:pPr>
            <a:r>
              <a:rPr lang="en-US" sz="1679">
                <a:solidFill>
                  <a:srgbClr val="FFFFFF"/>
                </a:solidFill>
                <a:latin typeface="DM Sans"/>
              </a:rPr>
              <a:t>By harnessing the power of artificial intelligence and machine learning, we have the potential to revolutionize agricultural practices and contribute to global efforts towards sustainable food production. We are excited about the possibilities that lie ahead and remain committed to advancing the field of precision agriculture for the betterment of society.</a:t>
            </a:r>
          </a:p>
          <a:p>
            <a:pPr>
              <a:lnSpc>
                <a:spcPts val="2318"/>
              </a:lnSpc>
            </a:pPr>
          </a:p>
        </p:txBody>
      </p:sp>
      <p:sp>
        <p:nvSpPr>
          <p:cNvPr name="Freeform 7" id="7"/>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144000" y="1773290"/>
            <a:ext cx="8399601" cy="6740421"/>
          </a:xfrm>
          <a:custGeom>
            <a:avLst/>
            <a:gdLst/>
            <a:ahLst/>
            <a:cxnLst/>
            <a:rect r="r" b="b" t="t" l="l"/>
            <a:pathLst>
              <a:path h="6740421" w="8399601">
                <a:moveTo>
                  <a:pt x="0" y="0"/>
                </a:moveTo>
                <a:lnTo>
                  <a:pt x="8399601" y="0"/>
                </a:lnTo>
                <a:lnTo>
                  <a:pt x="8399601" y="6740420"/>
                </a:lnTo>
                <a:lnTo>
                  <a:pt x="0" y="6740420"/>
                </a:lnTo>
                <a:lnTo>
                  <a:pt x="0" y="0"/>
                </a:lnTo>
                <a:close/>
              </a:path>
            </a:pathLst>
          </a:custGeom>
          <a:blipFill>
            <a:blip r:embed="rId4"/>
            <a:stretch>
              <a:fillRect l="0" t="0" r="0" b="0"/>
            </a:stretch>
          </a:blipFill>
        </p:spPr>
      </p:sp>
      <p:sp>
        <p:nvSpPr>
          <p:cNvPr name="TextBox 9" id="9"/>
          <p:cNvSpPr txBox="true"/>
          <p:nvPr/>
        </p:nvSpPr>
        <p:spPr>
          <a:xfrm rot="0">
            <a:off x="1046542" y="535195"/>
            <a:ext cx="4796714" cy="1945443"/>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Conclusion and Future</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287077" y="3705225"/>
            <a:ext cx="11713845" cy="2581275"/>
          </a:xfrm>
          <a:prstGeom prst="rect">
            <a:avLst/>
          </a:prstGeom>
        </p:spPr>
        <p:txBody>
          <a:bodyPr anchor="t" rtlCol="false" tIns="0" lIns="0" bIns="0" rIns="0">
            <a:spAutoFit/>
          </a:bodyPr>
          <a:lstStyle/>
          <a:p>
            <a:pPr algn="ctr" marL="0" indent="0" lvl="0">
              <a:lnSpc>
                <a:spcPts val="21000"/>
              </a:lnSpc>
              <a:spcBef>
                <a:spcPct val="0"/>
              </a:spcBef>
            </a:pPr>
            <a:r>
              <a:rPr lang="en-US" sz="15000">
                <a:solidFill>
                  <a:srgbClr val="FFFFFF"/>
                </a:solidFill>
                <a:latin typeface="The Younges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224309"/>
            <a:ext cx="18288000" cy="10735618"/>
          </a:xfrm>
          <a:custGeom>
            <a:avLst/>
            <a:gdLst/>
            <a:ahLst/>
            <a:cxnLst/>
            <a:rect r="r" b="b" t="t" l="l"/>
            <a:pathLst>
              <a:path h="10735618" w="18288000">
                <a:moveTo>
                  <a:pt x="0" y="0"/>
                </a:moveTo>
                <a:lnTo>
                  <a:pt x="18288000" y="0"/>
                </a:lnTo>
                <a:lnTo>
                  <a:pt x="18288000" y="10735618"/>
                </a:lnTo>
                <a:lnTo>
                  <a:pt x="0" y="10735618"/>
                </a:lnTo>
                <a:lnTo>
                  <a:pt x="0" y="0"/>
                </a:lnTo>
                <a:close/>
              </a:path>
            </a:pathLst>
          </a:custGeom>
          <a:blipFill>
            <a:blip r:embed="rId2">
              <a:alphaModFix amt="36000"/>
            </a:blip>
            <a:stretch>
              <a:fillRect l="0" t="0" r="0" b="0"/>
            </a:stretch>
          </a:blipFill>
        </p:spPr>
      </p:sp>
      <p:sp>
        <p:nvSpPr>
          <p:cNvPr name="TextBox 3" id="3"/>
          <p:cNvSpPr txBox="true"/>
          <p:nvPr/>
        </p:nvSpPr>
        <p:spPr>
          <a:xfrm rot="0">
            <a:off x="3083174" y="2742435"/>
            <a:ext cx="12762925" cy="4659255"/>
          </a:xfrm>
          <a:prstGeom prst="rect">
            <a:avLst/>
          </a:prstGeom>
        </p:spPr>
        <p:txBody>
          <a:bodyPr anchor="t" rtlCol="false" tIns="0" lIns="0" bIns="0" rIns="0">
            <a:spAutoFit/>
          </a:bodyPr>
          <a:lstStyle/>
          <a:p>
            <a:pPr marL="1131793" indent="-565897" lvl="1">
              <a:lnSpc>
                <a:spcPts val="7339"/>
              </a:lnSpc>
              <a:buFont typeface="Arial"/>
              <a:buChar char="•"/>
            </a:pPr>
            <a:r>
              <a:rPr lang="en-US" sz="5242">
                <a:solidFill>
                  <a:srgbClr val="FFFFFF"/>
                </a:solidFill>
                <a:latin typeface="Poppins Light"/>
              </a:rPr>
              <a:t>2100090151 - Durga Sai Deepak . Y</a:t>
            </a:r>
          </a:p>
          <a:p>
            <a:pPr marL="1131793" indent="-565897" lvl="1">
              <a:lnSpc>
                <a:spcPts val="7339"/>
              </a:lnSpc>
              <a:buFont typeface="Arial"/>
              <a:buChar char="•"/>
            </a:pPr>
            <a:r>
              <a:rPr lang="en-US" sz="5242">
                <a:solidFill>
                  <a:srgbClr val="FFFFFF"/>
                </a:solidFill>
                <a:latin typeface="Poppins Light"/>
              </a:rPr>
              <a:t>2100039130 - Bharath Kumar . V</a:t>
            </a:r>
          </a:p>
          <a:p>
            <a:pPr marL="1131793" indent="-565897" lvl="1">
              <a:lnSpc>
                <a:spcPts val="7339"/>
              </a:lnSpc>
              <a:buFont typeface="Arial"/>
              <a:buChar char="•"/>
            </a:pPr>
            <a:r>
              <a:rPr lang="en-US" sz="5242">
                <a:solidFill>
                  <a:srgbClr val="FFFFFF"/>
                </a:solidFill>
                <a:latin typeface="Poppins Light"/>
              </a:rPr>
              <a:t>2100080125 - Santhosh Kumar . M</a:t>
            </a:r>
          </a:p>
          <a:p>
            <a:pPr marL="1131793" indent="-565897" lvl="1">
              <a:lnSpc>
                <a:spcPts val="7339"/>
              </a:lnSpc>
              <a:buFont typeface="Arial"/>
              <a:buChar char="•"/>
            </a:pPr>
            <a:r>
              <a:rPr lang="en-US" sz="5242">
                <a:solidFill>
                  <a:srgbClr val="FFFFFF"/>
                </a:solidFill>
                <a:latin typeface="Poppins Light"/>
              </a:rPr>
              <a:t>2100031270 - Lokesh Satya . J</a:t>
            </a:r>
          </a:p>
          <a:p>
            <a:pPr marL="1131793" indent="-565897" lvl="1">
              <a:lnSpc>
                <a:spcPts val="7339"/>
              </a:lnSpc>
              <a:buFont typeface="Arial"/>
              <a:buChar char="•"/>
            </a:pPr>
            <a:r>
              <a:rPr lang="en-US" sz="5242">
                <a:solidFill>
                  <a:srgbClr val="FFFFFF"/>
                </a:solidFill>
                <a:latin typeface="Poppins Light"/>
              </a:rPr>
              <a:t>2100031530 - Koushik .B</a:t>
            </a:r>
          </a:p>
        </p:txBody>
      </p:sp>
      <p:sp>
        <p:nvSpPr>
          <p:cNvPr name="TextBox 4" id="4"/>
          <p:cNvSpPr txBox="true"/>
          <p:nvPr/>
        </p:nvSpPr>
        <p:spPr>
          <a:xfrm rot="0">
            <a:off x="4993110" y="1571625"/>
            <a:ext cx="8943054"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TEAM DETAILS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98534"/>
            <a:ext cx="18466594" cy="10188466"/>
          </a:xfrm>
          <a:custGeom>
            <a:avLst/>
            <a:gdLst/>
            <a:ahLst/>
            <a:cxnLst/>
            <a:rect r="r" b="b" t="t" l="l"/>
            <a:pathLst>
              <a:path h="10188466" w="18466594">
                <a:moveTo>
                  <a:pt x="0" y="0"/>
                </a:moveTo>
                <a:lnTo>
                  <a:pt x="18466594" y="0"/>
                </a:lnTo>
                <a:lnTo>
                  <a:pt x="18466594" y="10188466"/>
                </a:lnTo>
                <a:lnTo>
                  <a:pt x="0" y="10188466"/>
                </a:lnTo>
                <a:lnTo>
                  <a:pt x="0" y="0"/>
                </a:lnTo>
                <a:close/>
              </a:path>
            </a:pathLst>
          </a:custGeom>
          <a:blipFill>
            <a:blip r:embed="rId2">
              <a:alphaModFix amt="34000"/>
            </a:blip>
            <a:stretch>
              <a:fillRect l="0" t="0" r="0" b="0"/>
            </a:stretch>
          </a:blipFill>
        </p:spPr>
      </p:sp>
      <p:grpSp>
        <p:nvGrpSpPr>
          <p:cNvPr name="Group 3" id="3"/>
          <p:cNvGrpSpPr/>
          <p:nvPr/>
        </p:nvGrpSpPr>
        <p:grpSpPr>
          <a:xfrm rot="0">
            <a:off x="294186" y="406589"/>
            <a:ext cx="7937973" cy="9510914"/>
            <a:chOff x="0" y="0"/>
            <a:chExt cx="8585708" cy="10287000"/>
          </a:xfrm>
        </p:grpSpPr>
        <p:sp>
          <p:nvSpPr>
            <p:cNvPr name="Freeform 4" id="4"/>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3"/>
              <a:stretch>
                <a:fillRect l="-39861" t="0" r="-39861" b="0"/>
              </a:stretch>
            </a:blipFill>
          </p:spPr>
        </p:sp>
      </p:grpSp>
      <p:sp>
        <p:nvSpPr>
          <p:cNvPr name="TextBox 5" id="5"/>
          <p:cNvSpPr txBox="true"/>
          <p:nvPr/>
        </p:nvSpPr>
        <p:spPr>
          <a:xfrm rot="0">
            <a:off x="8222735" y="987614"/>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INTRODUCTION </a:t>
            </a:r>
          </a:p>
        </p:txBody>
      </p:sp>
      <p:sp>
        <p:nvSpPr>
          <p:cNvPr name="TextBox 6" id="6"/>
          <p:cNvSpPr txBox="true"/>
          <p:nvPr/>
        </p:nvSpPr>
        <p:spPr>
          <a:xfrm rot="0">
            <a:off x="8232159" y="1886376"/>
            <a:ext cx="9577749" cy="8172267"/>
          </a:xfrm>
          <a:prstGeom prst="rect">
            <a:avLst/>
          </a:prstGeom>
        </p:spPr>
        <p:txBody>
          <a:bodyPr anchor="t" rtlCol="false" tIns="0" lIns="0" bIns="0" rIns="0">
            <a:spAutoFit/>
          </a:bodyPr>
          <a:lstStyle/>
          <a:p>
            <a:pPr>
              <a:lnSpc>
                <a:spcPts val="4343"/>
              </a:lnSpc>
            </a:pPr>
            <a:r>
              <a:rPr lang="en-US" sz="2680">
                <a:solidFill>
                  <a:srgbClr val="FFFFFF"/>
                </a:solidFill>
                <a:latin typeface="Poppins Light"/>
              </a:rPr>
              <a:t>Plants stand as the silent architects of our ecosystem, providing oxygen, sustenance, and shelter for an array of organisms, including humans. Their role in maintaining ecological balance and supporting life on Earth cannot be overstated. However, despite their resilience, plants, like all living organisms, are susceptible to various stressors, including nutrient deficiencies.</a:t>
            </a:r>
          </a:p>
          <a:p>
            <a:pPr>
              <a:lnSpc>
                <a:spcPts val="4343"/>
              </a:lnSpc>
            </a:pPr>
            <a:r>
              <a:rPr lang="en-US" sz="2680">
                <a:solidFill>
                  <a:srgbClr val="FFFFFF"/>
                </a:solidFill>
                <a:latin typeface="Poppins Light"/>
              </a:rPr>
              <a:t>Plants and Their Vital Role: Plants serve as the cornerstone of terrestrial life, serving as primary producers in food chains, purifying the air we breathe, and contributing to the overall health of our planet's ecosystems. Their ability to harness sunlight and convert it into energy through photosynthesis is fundamental to sustaining life on Earth.</a:t>
            </a:r>
          </a:p>
          <a:p>
            <a:pPr>
              <a:lnSpc>
                <a:spcPts val="4343"/>
              </a:lnSpc>
            </a:pPr>
          </a:p>
        </p:txBody>
      </p:sp>
      <p:sp>
        <p:nvSpPr>
          <p:cNvPr name="Freeform 7" id="7"/>
          <p:cNvSpPr/>
          <p:nvPr/>
        </p:nvSpPr>
        <p:spPr>
          <a:xfrm flipH="false" flipV="false" rot="0">
            <a:off x="12254814" y="-4114800"/>
            <a:ext cx="10008973" cy="8229600"/>
          </a:xfrm>
          <a:custGeom>
            <a:avLst/>
            <a:gdLst/>
            <a:ahLst/>
            <a:cxnLst/>
            <a:rect r="r" b="b" t="t" l="l"/>
            <a:pathLst>
              <a:path h="8229600" w="10008973">
                <a:moveTo>
                  <a:pt x="0" y="0"/>
                </a:moveTo>
                <a:lnTo>
                  <a:pt x="10008972" y="0"/>
                </a:lnTo>
                <a:lnTo>
                  <a:pt x="10008972"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3594275" y="-5431057"/>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9" id="9"/>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600072" y="1567464"/>
            <a:ext cx="64922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9411892" y="2197228"/>
            <a:ext cx="8555715" cy="6263496"/>
          </a:xfrm>
          <a:custGeom>
            <a:avLst/>
            <a:gdLst/>
            <a:ahLst/>
            <a:cxnLst/>
            <a:rect r="r" b="b" t="t" l="l"/>
            <a:pathLst>
              <a:path h="6263496" w="8555715">
                <a:moveTo>
                  <a:pt x="0" y="0"/>
                </a:moveTo>
                <a:lnTo>
                  <a:pt x="8555715" y="0"/>
                </a:lnTo>
                <a:lnTo>
                  <a:pt x="8555715" y="6263496"/>
                </a:lnTo>
                <a:lnTo>
                  <a:pt x="0" y="6263496"/>
                </a:lnTo>
                <a:lnTo>
                  <a:pt x="0" y="0"/>
                </a:lnTo>
                <a:close/>
              </a:path>
            </a:pathLst>
          </a:custGeom>
          <a:blipFill>
            <a:blip r:embed="rId2"/>
            <a:stretch>
              <a:fillRect l="0" t="0" r="0" b="0"/>
            </a:stretch>
          </a:blipFill>
        </p:spPr>
      </p:sp>
      <p:sp>
        <p:nvSpPr>
          <p:cNvPr name="TextBox 7" id="7"/>
          <p:cNvSpPr txBox="true"/>
          <p:nvPr/>
        </p:nvSpPr>
        <p:spPr>
          <a:xfrm rot="0">
            <a:off x="600072" y="1809750"/>
            <a:ext cx="8115300" cy="7448550"/>
          </a:xfrm>
          <a:prstGeom prst="rect">
            <a:avLst/>
          </a:prstGeom>
        </p:spPr>
        <p:txBody>
          <a:bodyPr anchor="t" rtlCol="false" tIns="0" lIns="0" bIns="0" rIns="0">
            <a:spAutoFit/>
          </a:bodyPr>
          <a:lstStyle/>
          <a:p>
            <a:pPr algn="l" marL="0" indent="0" lvl="0">
              <a:lnSpc>
                <a:spcPts val="3749"/>
              </a:lnSpc>
              <a:spcBef>
                <a:spcPct val="0"/>
              </a:spcBef>
            </a:pPr>
            <a:r>
              <a:rPr lang="en-US" sz="2499">
                <a:solidFill>
                  <a:srgbClr val="000000"/>
                </a:solidFill>
                <a:latin typeface="Montserrat Classic"/>
              </a:rPr>
              <a:t>The primary goal of this project is to develop an advanced plant disease classifier equipped with the capability to precisely identify and diagnose nutrient deficiencies in plants. Through the utilization of cutting-edge machine learning techniques, particularly deep learning, we aim to create a robust model that can analyze images of plant leaves and accurately determine the presence of nutrient deficiencies. By achieving this objective, we aspire to provide farmers and agricultural stakeholders with a powerful tool for early detection and effective management of nutrient deficiencies in crops. Ultimately, our aim is to contribute to the optimization of agricultural practices, enhance crop yield, and promote sustainable food production.</a:t>
            </a:r>
          </a:p>
        </p:txBody>
      </p:sp>
      <p:sp>
        <p:nvSpPr>
          <p:cNvPr name="TextBox 8" id="8"/>
          <p:cNvSpPr txBox="true"/>
          <p:nvPr/>
        </p:nvSpPr>
        <p:spPr>
          <a:xfrm rot="0">
            <a:off x="600072" y="461928"/>
            <a:ext cx="6118937" cy="1086486"/>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Project Objective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517071"/>
            <a:ext cx="18288000" cy="11321143"/>
          </a:xfrm>
          <a:custGeom>
            <a:avLst/>
            <a:gdLst/>
            <a:ahLst/>
            <a:cxnLst/>
            <a:rect r="r" b="b" t="t" l="l"/>
            <a:pathLst>
              <a:path h="11321143" w="18288000">
                <a:moveTo>
                  <a:pt x="0" y="0"/>
                </a:moveTo>
                <a:lnTo>
                  <a:pt x="18288000" y="0"/>
                </a:lnTo>
                <a:lnTo>
                  <a:pt x="18288000" y="11321142"/>
                </a:lnTo>
                <a:lnTo>
                  <a:pt x="0" y="11321142"/>
                </a:lnTo>
                <a:lnTo>
                  <a:pt x="0" y="0"/>
                </a:lnTo>
                <a:close/>
              </a:path>
            </a:pathLst>
          </a:custGeom>
          <a:blipFill>
            <a:blip r:embed="rId2">
              <a:alphaModFix amt="60000"/>
            </a:blip>
            <a:stretch>
              <a:fillRect l="0" t="0" r="0" b="0"/>
            </a:stretch>
          </a:blipFill>
        </p:spPr>
      </p:sp>
      <p:grpSp>
        <p:nvGrpSpPr>
          <p:cNvPr name="Group 3" id="3"/>
          <p:cNvGrpSpPr/>
          <p:nvPr/>
        </p:nvGrpSpPr>
        <p:grpSpPr>
          <a:xfrm rot="0">
            <a:off x="7013996" y="2168092"/>
            <a:ext cx="2668682" cy="680410"/>
            <a:chOff x="0" y="0"/>
            <a:chExt cx="702863" cy="179203"/>
          </a:xfrm>
        </p:grpSpPr>
        <p:sp>
          <p:nvSpPr>
            <p:cNvPr name="Freeform 4" id="4"/>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Training Set</a:t>
              </a:r>
            </a:p>
          </p:txBody>
        </p:sp>
      </p:grpSp>
      <p:sp>
        <p:nvSpPr>
          <p:cNvPr name="Freeform 6" id="6"/>
          <p:cNvSpPr/>
          <p:nvPr/>
        </p:nvSpPr>
        <p:spPr>
          <a:xfrm flipH="false" flipV="false" rot="0">
            <a:off x="15368301" y="-3132462"/>
            <a:ext cx="6613789" cy="5640759"/>
          </a:xfrm>
          <a:custGeom>
            <a:avLst/>
            <a:gdLst/>
            <a:ahLst/>
            <a:cxnLst/>
            <a:rect r="r" b="b" t="t" l="l"/>
            <a:pathLst>
              <a:path h="5640759" w="6613789">
                <a:moveTo>
                  <a:pt x="0" y="0"/>
                </a:moveTo>
                <a:lnTo>
                  <a:pt x="6613789" y="0"/>
                </a:lnTo>
                <a:lnTo>
                  <a:pt x="6613789" y="5640758"/>
                </a:lnTo>
                <a:lnTo>
                  <a:pt x="0" y="5640758"/>
                </a:lnTo>
                <a:lnTo>
                  <a:pt x="0" y="0"/>
                </a:lnTo>
                <a:close/>
              </a:path>
            </a:pathLst>
          </a:custGeom>
          <a:blipFill>
            <a:blip r:embed="rId3"/>
            <a:stretch>
              <a:fillRect l="0" t="0" r="0" b="0"/>
            </a:stretch>
          </a:blipFill>
        </p:spPr>
      </p:sp>
      <p:grpSp>
        <p:nvGrpSpPr>
          <p:cNvPr name="Group 7" id="7"/>
          <p:cNvGrpSpPr/>
          <p:nvPr/>
        </p:nvGrpSpPr>
        <p:grpSpPr>
          <a:xfrm rot="0">
            <a:off x="7013996" y="4803295"/>
            <a:ext cx="2668682" cy="680410"/>
            <a:chOff x="0" y="0"/>
            <a:chExt cx="702863" cy="179203"/>
          </a:xfrm>
        </p:grpSpPr>
        <p:sp>
          <p:nvSpPr>
            <p:cNvPr name="Freeform 8" id="8"/>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Validation Set</a:t>
              </a:r>
            </a:p>
          </p:txBody>
        </p:sp>
      </p:grpSp>
      <p:pic>
        <p:nvPicPr>
          <p:cNvPr name="Picture 10" id="10"/>
          <p:cNvPicPr>
            <a:picLocks noChangeAspect="true"/>
          </p:cNvPicPr>
          <p:nvPr/>
        </p:nvPicPr>
        <p:blipFill>
          <a:blip r:embed="rId4"/>
          <a:stretch>
            <a:fillRect/>
          </a:stretch>
        </p:blipFill>
        <p:spPr>
          <a:xfrm rot="0">
            <a:off x="494301" y="1714697"/>
            <a:ext cx="6412783" cy="4384410"/>
          </a:xfrm>
          <a:prstGeom prst="rect">
            <a:avLst/>
          </a:prstGeom>
        </p:spPr>
      </p:pic>
      <p:grpSp>
        <p:nvGrpSpPr>
          <p:cNvPr name="Group 11" id="11"/>
          <p:cNvGrpSpPr/>
          <p:nvPr/>
        </p:nvGrpSpPr>
        <p:grpSpPr>
          <a:xfrm rot="0">
            <a:off x="7013996" y="7366136"/>
            <a:ext cx="2668682" cy="680410"/>
            <a:chOff x="0" y="0"/>
            <a:chExt cx="702863" cy="179203"/>
          </a:xfrm>
        </p:grpSpPr>
        <p:sp>
          <p:nvSpPr>
            <p:cNvPr name="Freeform 12" id="12"/>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Test Set</a:t>
              </a:r>
            </a:p>
          </p:txBody>
        </p:sp>
      </p:grpSp>
      <p:sp>
        <p:nvSpPr>
          <p:cNvPr name="TextBox 14" id="14"/>
          <p:cNvSpPr txBox="true"/>
          <p:nvPr/>
        </p:nvSpPr>
        <p:spPr>
          <a:xfrm rot="0">
            <a:off x="783726" y="1120994"/>
            <a:ext cx="15129221" cy="1047098"/>
          </a:xfrm>
          <a:prstGeom prst="rect">
            <a:avLst/>
          </a:prstGeom>
        </p:spPr>
        <p:txBody>
          <a:bodyPr anchor="t" rtlCol="false" tIns="0" lIns="0" bIns="0" rIns="0">
            <a:spAutoFit/>
          </a:bodyPr>
          <a:lstStyle/>
          <a:p>
            <a:pPr algn="just" marL="0" indent="0" lvl="0">
              <a:lnSpc>
                <a:spcPts val="6292"/>
              </a:lnSpc>
              <a:spcBef>
                <a:spcPct val="0"/>
              </a:spcBef>
            </a:pPr>
            <a:r>
              <a:rPr lang="en-US" sz="8739">
                <a:solidFill>
                  <a:srgbClr val="6866E1"/>
                </a:solidFill>
                <a:latin typeface="Codec Pro"/>
              </a:rPr>
              <a:t>DATASET DESCRIPTION:</a:t>
            </a:r>
          </a:p>
        </p:txBody>
      </p:sp>
      <p:sp>
        <p:nvSpPr>
          <p:cNvPr name="TextBox 15" id="15"/>
          <p:cNvSpPr txBox="true"/>
          <p:nvPr/>
        </p:nvSpPr>
        <p:spPr>
          <a:xfrm rot="0">
            <a:off x="7013996" y="3079986"/>
            <a:ext cx="9176714"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This subset constitutes a vast array of images meticulously curated for training the plant disease classifier. Through exposure to a diverse range of images, the model can learn to discern intricate patterns and features indicative of nutrient deficiencies in plants.</a:t>
            </a:r>
          </a:p>
        </p:txBody>
      </p:sp>
      <p:sp>
        <p:nvSpPr>
          <p:cNvPr name="TextBox 16" id="16"/>
          <p:cNvSpPr txBox="true"/>
          <p:nvPr/>
        </p:nvSpPr>
        <p:spPr>
          <a:xfrm rot="0">
            <a:off x="7013996" y="5645630"/>
            <a:ext cx="9605341"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Comprising a subset of images distinct from the training set, this dataset serves as a critical component in the model development process. By evaluating the model's performance on unseen data from the validation set, we can gauge its generalization ability and fine-tune parameters to optimize performance.</a:t>
            </a:r>
          </a:p>
        </p:txBody>
      </p:sp>
      <p:sp>
        <p:nvSpPr>
          <p:cNvPr name="TextBox 17" id="17"/>
          <p:cNvSpPr txBox="true"/>
          <p:nvPr/>
        </p:nvSpPr>
        <p:spPr>
          <a:xfrm rot="0">
            <a:off x="7013996" y="8208471"/>
            <a:ext cx="9605341"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The test set represents an independent subset of images reserved exclusively for evaluating the final performance of the trained model. By subjecting the model to this unseen data, we can objectively assess its accuracy, precision, recall, and other performance metrics, thereby validating its efficacy in real-world scenarios.</a:t>
            </a:r>
          </a:p>
        </p:txBody>
      </p:sp>
      <p:sp>
        <p:nvSpPr>
          <p:cNvPr name="TextBox 18" id="18"/>
          <p:cNvSpPr txBox="true"/>
          <p:nvPr/>
        </p:nvSpPr>
        <p:spPr>
          <a:xfrm rot="0">
            <a:off x="1028700" y="6013969"/>
            <a:ext cx="5343986" cy="3988954"/>
          </a:xfrm>
          <a:prstGeom prst="rect">
            <a:avLst/>
          </a:prstGeom>
        </p:spPr>
        <p:txBody>
          <a:bodyPr anchor="t" rtlCol="false" tIns="0" lIns="0" bIns="0" rIns="0">
            <a:spAutoFit/>
          </a:bodyPr>
          <a:lstStyle/>
          <a:p>
            <a:pPr>
              <a:lnSpc>
                <a:spcPts val="2664"/>
              </a:lnSpc>
            </a:pPr>
            <a:r>
              <a:rPr lang="en-US" sz="1645">
                <a:solidFill>
                  <a:srgbClr val="FFFFFF"/>
                </a:solidFill>
                <a:latin typeface="Poppins Light"/>
              </a:rPr>
              <a:t>The cornerstone of our project lies in the utilization of the comprehensive "New Plant Diseases Dataset." This rich dataset comprises a diverse collection of images depicting both diseased and healthy plant leaves across various species and growth stages. Notably, the dataset has been meticulously augmented to encompass a wide range of scenarios representing nutrient deficiency and disease conditions prevalent in real-world agricultural settings. It encompasses three distinct subsets, each serving a specific purpose in the development and evaluation of our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49489" y="-1118826"/>
            <a:ext cx="18537489" cy="12358326"/>
          </a:xfrm>
          <a:custGeom>
            <a:avLst/>
            <a:gdLst/>
            <a:ahLst/>
            <a:cxnLst/>
            <a:rect r="r" b="b" t="t" l="l"/>
            <a:pathLst>
              <a:path h="12358326" w="18537489">
                <a:moveTo>
                  <a:pt x="0" y="0"/>
                </a:moveTo>
                <a:lnTo>
                  <a:pt x="18537489" y="0"/>
                </a:lnTo>
                <a:lnTo>
                  <a:pt x="18537489" y="12358326"/>
                </a:lnTo>
                <a:lnTo>
                  <a:pt x="0" y="12358326"/>
                </a:lnTo>
                <a:lnTo>
                  <a:pt x="0" y="0"/>
                </a:lnTo>
                <a:close/>
              </a:path>
            </a:pathLst>
          </a:custGeom>
          <a:blipFill>
            <a:blip r:embed="rId3">
              <a:alphaModFix amt="57000"/>
            </a:blip>
            <a:stretch>
              <a:fillRect l="0" t="0" r="0" b="0"/>
            </a:stretch>
          </a:blipFill>
        </p:spPr>
      </p:sp>
      <p:sp>
        <p:nvSpPr>
          <p:cNvPr name="Freeform 4" id="4"/>
          <p:cNvSpPr/>
          <p:nvPr/>
        </p:nvSpPr>
        <p:spPr>
          <a:xfrm flipH="false" flipV="false" rot="0">
            <a:off x="11213827" y="-429176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378426"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157163"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949339"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4675646" y="4322306"/>
            <a:ext cx="1745997" cy="445790"/>
            <a:chOff x="0" y="0"/>
            <a:chExt cx="2327997" cy="594387"/>
          </a:xfrm>
        </p:grpSpPr>
        <p:sp>
          <p:nvSpPr>
            <p:cNvPr name="AutoShape 10" id="10"/>
            <p:cNvSpPr/>
            <p:nvPr/>
          </p:nvSpPr>
          <p:spPr>
            <a:xfrm flipV="true">
              <a:off x="0" y="297193"/>
              <a:ext cx="2270373" cy="0"/>
            </a:xfrm>
            <a:prstGeom prst="line">
              <a:avLst/>
            </a:prstGeom>
            <a:ln cap="rnd" w="63500">
              <a:solidFill>
                <a:srgbClr val="5CE5F8"/>
              </a:solidFill>
              <a:prstDash val="sysDot"/>
              <a:headEnd type="none" len="sm" w="sm"/>
              <a:tailEnd type="none" len="sm" w="sm"/>
            </a:ln>
          </p:spPr>
        </p:sp>
        <p:sp>
          <p:nvSpPr>
            <p:cNvPr name="Freeform 11" id="11"/>
            <p:cNvSpPr/>
            <p:nvPr/>
          </p:nvSpPr>
          <p:spPr>
            <a:xfrm flipH="false" flipV="false" rot="0">
              <a:off x="1814663" y="0"/>
              <a:ext cx="513334" cy="594387"/>
            </a:xfrm>
            <a:custGeom>
              <a:avLst/>
              <a:gdLst/>
              <a:ahLst/>
              <a:cxnLst/>
              <a:rect r="r" b="b" t="t" l="l"/>
              <a:pathLst>
                <a:path h="594387" w="513334">
                  <a:moveTo>
                    <a:pt x="0" y="0"/>
                  </a:moveTo>
                  <a:lnTo>
                    <a:pt x="513334" y="0"/>
                  </a:lnTo>
                  <a:lnTo>
                    <a:pt x="513334" y="594387"/>
                  </a:lnTo>
                  <a:lnTo>
                    <a:pt x="0" y="59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2" id="12"/>
          <p:cNvGrpSpPr/>
          <p:nvPr/>
        </p:nvGrpSpPr>
        <p:grpSpPr>
          <a:xfrm rot="0">
            <a:off x="8451379" y="4322306"/>
            <a:ext cx="1745997" cy="445790"/>
            <a:chOff x="0" y="0"/>
            <a:chExt cx="2327997" cy="594387"/>
          </a:xfrm>
        </p:grpSpPr>
        <p:sp>
          <p:nvSpPr>
            <p:cNvPr name="AutoShape 13" id="13"/>
            <p:cNvSpPr/>
            <p:nvPr/>
          </p:nvSpPr>
          <p:spPr>
            <a:xfrm flipV="true">
              <a:off x="0" y="297193"/>
              <a:ext cx="2270373" cy="0"/>
            </a:xfrm>
            <a:prstGeom prst="line">
              <a:avLst/>
            </a:prstGeom>
            <a:ln cap="rnd" w="63500">
              <a:solidFill>
                <a:srgbClr val="5CE5F8"/>
              </a:solidFill>
              <a:prstDash val="sysDot"/>
              <a:headEnd type="none" len="sm" w="sm"/>
              <a:tailEnd type="none" len="sm" w="sm"/>
            </a:ln>
          </p:spPr>
        </p:sp>
        <p:sp>
          <p:nvSpPr>
            <p:cNvPr name="Freeform 14" id="14"/>
            <p:cNvSpPr/>
            <p:nvPr/>
          </p:nvSpPr>
          <p:spPr>
            <a:xfrm flipH="false" flipV="false" rot="0">
              <a:off x="1814663" y="0"/>
              <a:ext cx="513334" cy="594387"/>
            </a:xfrm>
            <a:custGeom>
              <a:avLst/>
              <a:gdLst/>
              <a:ahLst/>
              <a:cxnLst/>
              <a:rect r="r" b="b" t="t" l="l"/>
              <a:pathLst>
                <a:path h="594387" w="513334">
                  <a:moveTo>
                    <a:pt x="0" y="0"/>
                  </a:moveTo>
                  <a:lnTo>
                    <a:pt x="513334" y="0"/>
                  </a:lnTo>
                  <a:lnTo>
                    <a:pt x="513334" y="594387"/>
                  </a:lnTo>
                  <a:lnTo>
                    <a:pt x="0" y="59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5" id="15"/>
          <p:cNvGrpSpPr/>
          <p:nvPr/>
        </p:nvGrpSpPr>
        <p:grpSpPr>
          <a:xfrm rot="0">
            <a:off x="12270492" y="4389472"/>
            <a:ext cx="1702780" cy="445790"/>
            <a:chOff x="0" y="0"/>
            <a:chExt cx="2270373" cy="594387"/>
          </a:xfrm>
        </p:grpSpPr>
        <p:sp>
          <p:nvSpPr>
            <p:cNvPr name="AutoShape 16" id="16"/>
            <p:cNvSpPr/>
            <p:nvPr/>
          </p:nvSpPr>
          <p:spPr>
            <a:xfrm flipV="true">
              <a:off x="0" y="297193"/>
              <a:ext cx="2270373" cy="0"/>
            </a:xfrm>
            <a:prstGeom prst="line">
              <a:avLst/>
            </a:prstGeom>
            <a:ln cap="rnd" w="63500">
              <a:solidFill>
                <a:srgbClr val="5CE5F8"/>
              </a:solidFill>
              <a:prstDash val="sysDot"/>
              <a:headEnd type="none" len="sm" w="sm"/>
              <a:tailEnd type="none" len="sm" w="sm"/>
            </a:ln>
          </p:spPr>
        </p:sp>
        <p:sp>
          <p:nvSpPr>
            <p:cNvPr name="Freeform 17" id="17"/>
            <p:cNvSpPr/>
            <p:nvPr/>
          </p:nvSpPr>
          <p:spPr>
            <a:xfrm flipH="false" flipV="false" rot="0">
              <a:off x="1725129" y="0"/>
              <a:ext cx="513334" cy="594387"/>
            </a:xfrm>
            <a:custGeom>
              <a:avLst/>
              <a:gdLst/>
              <a:ahLst/>
              <a:cxnLst/>
              <a:rect r="r" b="b" t="t" l="l"/>
              <a:pathLst>
                <a:path h="594387" w="513334">
                  <a:moveTo>
                    <a:pt x="0" y="0"/>
                  </a:moveTo>
                  <a:lnTo>
                    <a:pt x="513334" y="0"/>
                  </a:lnTo>
                  <a:lnTo>
                    <a:pt x="513334" y="594387"/>
                  </a:lnTo>
                  <a:lnTo>
                    <a:pt x="0" y="59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8" id="18"/>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METHODOLOGY</a:t>
            </a:r>
          </a:p>
        </p:txBody>
      </p:sp>
      <p:sp>
        <p:nvSpPr>
          <p:cNvPr name="TextBox 19" id="19"/>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01</a:t>
            </a:r>
          </a:p>
        </p:txBody>
      </p:sp>
      <p:sp>
        <p:nvSpPr>
          <p:cNvPr name="TextBox 20" id="20"/>
          <p:cNvSpPr txBox="true"/>
          <p:nvPr/>
        </p:nvSpPr>
        <p:spPr>
          <a:xfrm rot="0">
            <a:off x="6783593"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02</a:t>
            </a:r>
          </a:p>
        </p:txBody>
      </p:sp>
      <p:sp>
        <p:nvSpPr>
          <p:cNvPr name="TextBox 21" id="21"/>
          <p:cNvSpPr txBox="true"/>
          <p:nvPr/>
        </p:nvSpPr>
        <p:spPr>
          <a:xfrm rot="0">
            <a:off x="1056090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03</a:t>
            </a:r>
          </a:p>
        </p:txBody>
      </p:sp>
      <p:sp>
        <p:nvSpPr>
          <p:cNvPr name="TextBox 22" id="22"/>
          <p:cNvSpPr txBox="true"/>
          <p:nvPr/>
        </p:nvSpPr>
        <p:spPr>
          <a:xfrm rot="0">
            <a:off x="1434938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04</a:t>
            </a:r>
          </a:p>
        </p:txBody>
      </p:sp>
      <p:sp>
        <p:nvSpPr>
          <p:cNvPr name="TextBox 23" id="23"/>
          <p:cNvSpPr txBox="true"/>
          <p:nvPr/>
        </p:nvSpPr>
        <p:spPr>
          <a:xfrm rot="0">
            <a:off x="2738593" y="5817881"/>
            <a:ext cx="1600068" cy="729495"/>
          </a:xfrm>
          <a:prstGeom prst="rect">
            <a:avLst/>
          </a:prstGeom>
        </p:spPr>
        <p:txBody>
          <a:bodyPr anchor="t" rtlCol="false" tIns="0" lIns="0" bIns="0" rIns="0">
            <a:spAutoFit/>
          </a:bodyPr>
          <a:lstStyle/>
          <a:p>
            <a:pPr algn="ctr">
              <a:lnSpc>
                <a:spcPts val="2959"/>
              </a:lnSpc>
            </a:pPr>
            <a:r>
              <a:rPr lang="en-US" sz="2114">
                <a:solidFill>
                  <a:srgbClr val="FFFFFF"/>
                </a:solidFill>
                <a:latin typeface="Canva Sans Bold"/>
              </a:rPr>
              <a:t>Dataset</a:t>
            </a:r>
          </a:p>
          <a:p>
            <a:pPr algn="ctr">
              <a:lnSpc>
                <a:spcPts val="2959"/>
              </a:lnSpc>
            </a:pPr>
            <a:r>
              <a:rPr lang="en-US" sz="2114">
                <a:solidFill>
                  <a:srgbClr val="FFFFFF"/>
                </a:solidFill>
                <a:latin typeface="Canva Sans Bold"/>
              </a:rPr>
              <a:t> Description</a:t>
            </a:r>
          </a:p>
        </p:txBody>
      </p:sp>
      <p:sp>
        <p:nvSpPr>
          <p:cNvPr name="TextBox 24" id="24"/>
          <p:cNvSpPr txBox="true"/>
          <p:nvPr/>
        </p:nvSpPr>
        <p:spPr>
          <a:xfrm rot="0">
            <a:off x="6502058" y="5817881"/>
            <a:ext cx="1868907" cy="729495"/>
          </a:xfrm>
          <a:prstGeom prst="rect">
            <a:avLst/>
          </a:prstGeom>
        </p:spPr>
        <p:txBody>
          <a:bodyPr anchor="t" rtlCol="false" tIns="0" lIns="0" bIns="0" rIns="0">
            <a:spAutoFit/>
          </a:bodyPr>
          <a:lstStyle/>
          <a:p>
            <a:pPr algn="ctr">
              <a:lnSpc>
                <a:spcPts val="2959"/>
              </a:lnSpc>
            </a:pPr>
            <a:r>
              <a:rPr lang="en-US" sz="2114">
                <a:solidFill>
                  <a:srgbClr val="FFFFFF"/>
                </a:solidFill>
                <a:latin typeface="Canva Sans Bold"/>
              </a:rPr>
              <a:t>Data </a:t>
            </a:r>
          </a:p>
          <a:p>
            <a:pPr algn="ctr">
              <a:lnSpc>
                <a:spcPts val="2959"/>
              </a:lnSpc>
            </a:pPr>
            <a:r>
              <a:rPr lang="en-US" sz="2114">
                <a:solidFill>
                  <a:srgbClr val="FFFFFF"/>
                </a:solidFill>
                <a:latin typeface="Canva Sans Bold"/>
              </a:rPr>
              <a:t>preprocessing</a:t>
            </a:r>
          </a:p>
        </p:txBody>
      </p:sp>
      <p:sp>
        <p:nvSpPr>
          <p:cNvPr name="TextBox 25" id="25"/>
          <p:cNvSpPr txBox="true"/>
          <p:nvPr/>
        </p:nvSpPr>
        <p:spPr>
          <a:xfrm rot="0">
            <a:off x="9953961" y="5977305"/>
            <a:ext cx="2519733" cy="729495"/>
          </a:xfrm>
          <a:prstGeom prst="rect">
            <a:avLst/>
          </a:prstGeom>
        </p:spPr>
        <p:txBody>
          <a:bodyPr anchor="t" rtlCol="false" tIns="0" lIns="0" bIns="0" rIns="0">
            <a:spAutoFit/>
          </a:bodyPr>
          <a:lstStyle/>
          <a:p>
            <a:pPr algn="ctr">
              <a:lnSpc>
                <a:spcPts val="2959"/>
              </a:lnSpc>
            </a:pPr>
            <a:r>
              <a:rPr lang="en-US" sz="2114">
                <a:solidFill>
                  <a:srgbClr val="FFFFFF"/>
                </a:solidFill>
                <a:latin typeface="Canva Sans Bold"/>
              </a:rPr>
              <a:t>Implementation of </a:t>
            </a:r>
          </a:p>
          <a:p>
            <a:pPr algn="ctr">
              <a:lnSpc>
                <a:spcPts val="2959"/>
              </a:lnSpc>
            </a:pPr>
            <a:r>
              <a:rPr lang="en-US" sz="2114">
                <a:solidFill>
                  <a:srgbClr val="FFFFFF"/>
                </a:solidFill>
                <a:latin typeface="Canva Sans Bold"/>
              </a:rPr>
              <a:t>Models</a:t>
            </a:r>
          </a:p>
        </p:txBody>
      </p:sp>
      <p:sp>
        <p:nvSpPr>
          <p:cNvPr name="TextBox 26" id="26"/>
          <p:cNvSpPr txBox="true"/>
          <p:nvPr/>
        </p:nvSpPr>
        <p:spPr>
          <a:xfrm rot="0">
            <a:off x="13655642" y="5817881"/>
            <a:ext cx="2562672" cy="1102043"/>
          </a:xfrm>
          <a:prstGeom prst="rect">
            <a:avLst/>
          </a:prstGeom>
        </p:spPr>
        <p:txBody>
          <a:bodyPr anchor="t" rtlCol="false" tIns="0" lIns="0" bIns="0" rIns="0">
            <a:spAutoFit/>
          </a:bodyPr>
          <a:lstStyle/>
          <a:p>
            <a:pPr algn="ctr">
              <a:lnSpc>
                <a:spcPts val="2959"/>
              </a:lnSpc>
            </a:pPr>
            <a:r>
              <a:rPr lang="en-US" sz="2114">
                <a:solidFill>
                  <a:srgbClr val="FFFFFF"/>
                </a:solidFill>
                <a:latin typeface="Canva Sans Bold"/>
              </a:rPr>
              <a:t>Model Training and</a:t>
            </a:r>
          </a:p>
          <a:p>
            <a:pPr algn="ctr">
              <a:lnSpc>
                <a:spcPts val="2959"/>
              </a:lnSpc>
            </a:pPr>
            <a:r>
              <a:rPr lang="en-US" sz="2114">
                <a:solidFill>
                  <a:srgbClr val="FFFFFF"/>
                </a:solidFill>
                <a:latin typeface="Canva Sans Bold"/>
              </a:rPr>
              <a:t>Evaluation</a:t>
            </a:r>
          </a:p>
          <a:p>
            <a:pPr algn="ctr">
              <a:lnSpc>
                <a:spcPts val="29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3220" y="-774021"/>
            <a:ext cx="18431220" cy="11743786"/>
          </a:xfrm>
          <a:custGeom>
            <a:avLst/>
            <a:gdLst/>
            <a:ahLst/>
            <a:cxnLst/>
            <a:rect r="r" b="b" t="t" l="l"/>
            <a:pathLst>
              <a:path h="11743786" w="18431220">
                <a:moveTo>
                  <a:pt x="0" y="0"/>
                </a:moveTo>
                <a:lnTo>
                  <a:pt x="18431220" y="0"/>
                </a:lnTo>
                <a:lnTo>
                  <a:pt x="18431220" y="11743786"/>
                </a:lnTo>
                <a:lnTo>
                  <a:pt x="0" y="11743786"/>
                </a:lnTo>
                <a:lnTo>
                  <a:pt x="0" y="0"/>
                </a:lnTo>
                <a:close/>
              </a:path>
            </a:pathLst>
          </a:custGeom>
          <a:blipFill>
            <a:blip r:embed="rId2">
              <a:alphaModFix amt="57000"/>
            </a:blip>
            <a:stretch>
              <a:fillRect l="0" t="0" r="0" b="0"/>
            </a:stretch>
          </a:blipFill>
        </p:spPr>
      </p:sp>
      <p:sp>
        <p:nvSpPr>
          <p:cNvPr name="Freeform 3" id="3"/>
          <p:cNvSpPr/>
          <p:nvPr/>
        </p:nvSpPr>
        <p:spPr>
          <a:xfrm flipH="false" flipV="false" rot="-5400000">
            <a:off x="-1519314" y="6119009"/>
            <a:ext cx="7981551" cy="3671514"/>
          </a:xfrm>
          <a:custGeom>
            <a:avLst/>
            <a:gdLst/>
            <a:ahLst/>
            <a:cxnLst/>
            <a:rect r="r" b="b" t="t" l="l"/>
            <a:pathLst>
              <a:path h="3671514" w="7981551">
                <a:moveTo>
                  <a:pt x="0" y="0"/>
                </a:moveTo>
                <a:lnTo>
                  <a:pt x="7981552" y="0"/>
                </a:lnTo>
                <a:lnTo>
                  <a:pt x="7981552" y="3671513"/>
                </a:lnTo>
                <a:lnTo>
                  <a:pt x="0" y="3671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5"/>
            <a:stretch>
              <a:fillRect l="0" t="0" r="0" b="0"/>
            </a:stretch>
          </a:blipFill>
        </p:spPr>
      </p:sp>
      <p:sp>
        <p:nvSpPr>
          <p:cNvPr name="Freeform 5" id="5"/>
          <p:cNvSpPr/>
          <p:nvPr/>
        </p:nvSpPr>
        <p:spPr>
          <a:xfrm flipH="false" flipV="false" rot="0">
            <a:off x="-1914841" y="-1886991"/>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6"/>
            <a:stretch>
              <a:fillRect l="0" t="0" r="0" b="0"/>
            </a:stretch>
          </a:blipFill>
        </p:spPr>
      </p:sp>
      <p:sp>
        <p:nvSpPr>
          <p:cNvPr name="Freeform 6" id="6"/>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7"/>
            <a:stretch>
              <a:fillRect l="0" t="0" r="0" b="0"/>
            </a:stretch>
          </a:blipFill>
        </p:spPr>
      </p:sp>
      <p:sp>
        <p:nvSpPr>
          <p:cNvPr name="Freeform 7" id="7"/>
          <p:cNvSpPr/>
          <p:nvPr/>
        </p:nvSpPr>
        <p:spPr>
          <a:xfrm flipH="false" flipV="false" rot="-5400000">
            <a:off x="2946670" y="5986421"/>
            <a:ext cx="7981551" cy="3671514"/>
          </a:xfrm>
          <a:custGeom>
            <a:avLst/>
            <a:gdLst/>
            <a:ahLst/>
            <a:cxnLst/>
            <a:rect r="r" b="b" t="t" l="l"/>
            <a:pathLst>
              <a:path h="3671514" w="7981551">
                <a:moveTo>
                  <a:pt x="0" y="0"/>
                </a:moveTo>
                <a:lnTo>
                  <a:pt x="7981551" y="0"/>
                </a:lnTo>
                <a:lnTo>
                  <a:pt x="7981551" y="3671514"/>
                </a:lnTo>
                <a:lnTo>
                  <a:pt x="0" y="3671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7495346" y="5978828"/>
            <a:ext cx="7981551" cy="3671514"/>
          </a:xfrm>
          <a:custGeom>
            <a:avLst/>
            <a:gdLst/>
            <a:ahLst/>
            <a:cxnLst/>
            <a:rect r="r" b="b" t="t" l="l"/>
            <a:pathLst>
              <a:path h="3671514" w="7981551">
                <a:moveTo>
                  <a:pt x="0" y="0"/>
                </a:moveTo>
                <a:lnTo>
                  <a:pt x="7981552" y="0"/>
                </a:lnTo>
                <a:lnTo>
                  <a:pt x="7981552" y="3671513"/>
                </a:lnTo>
                <a:lnTo>
                  <a:pt x="0" y="3671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11873472" y="5986421"/>
            <a:ext cx="7981551" cy="3671514"/>
          </a:xfrm>
          <a:custGeom>
            <a:avLst/>
            <a:gdLst/>
            <a:ahLst/>
            <a:cxnLst/>
            <a:rect r="r" b="b" t="t" l="l"/>
            <a:pathLst>
              <a:path h="3671514" w="7981551">
                <a:moveTo>
                  <a:pt x="0" y="0"/>
                </a:moveTo>
                <a:lnTo>
                  <a:pt x="7981552" y="0"/>
                </a:lnTo>
                <a:lnTo>
                  <a:pt x="7981552" y="3671514"/>
                </a:lnTo>
                <a:lnTo>
                  <a:pt x="0" y="3671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04873" y="5817465"/>
            <a:ext cx="2958566" cy="528955"/>
          </a:xfrm>
          <a:prstGeom prst="rect">
            <a:avLst/>
          </a:prstGeom>
        </p:spPr>
        <p:txBody>
          <a:bodyPr anchor="t" rtlCol="false" tIns="0" lIns="0" bIns="0" rIns="0">
            <a:spAutoFit/>
          </a:bodyPr>
          <a:lstStyle/>
          <a:p>
            <a:pPr algn="ctr">
              <a:lnSpc>
                <a:spcPts val="3919"/>
              </a:lnSpc>
            </a:pPr>
            <a:r>
              <a:rPr lang="en-US" sz="2799">
                <a:solidFill>
                  <a:srgbClr val="FFFFFF"/>
                </a:solidFill>
                <a:latin typeface="Codec Pro"/>
              </a:rPr>
              <a:t>Data</a:t>
            </a:r>
          </a:p>
        </p:txBody>
      </p:sp>
      <p:pic>
        <p:nvPicPr>
          <p:cNvPr name="Picture 11" id="11"/>
          <p:cNvPicPr>
            <a:picLocks noChangeAspect="true"/>
          </p:cNvPicPr>
          <p:nvPr/>
        </p:nvPicPr>
        <p:blipFill>
          <a:blip r:embed="rId8"/>
          <a:stretch>
            <a:fillRect/>
          </a:stretch>
        </p:blipFill>
        <p:spPr>
          <a:xfrm rot="0">
            <a:off x="1315459" y="4127458"/>
            <a:ext cx="2137394" cy="2032084"/>
          </a:xfrm>
          <a:prstGeom prst="rect">
            <a:avLst/>
          </a:prstGeom>
        </p:spPr>
      </p:pic>
      <p:sp>
        <p:nvSpPr>
          <p:cNvPr name="Freeform 12" id="12"/>
          <p:cNvSpPr/>
          <p:nvPr/>
        </p:nvSpPr>
        <p:spPr>
          <a:xfrm flipH="false" flipV="false" rot="0">
            <a:off x="6460849" y="4157638"/>
            <a:ext cx="1035885" cy="1174715"/>
          </a:xfrm>
          <a:custGeom>
            <a:avLst/>
            <a:gdLst/>
            <a:ahLst/>
            <a:cxnLst/>
            <a:rect r="r" b="b" t="t" l="l"/>
            <a:pathLst>
              <a:path h="1174715" w="1035885">
                <a:moveTo>
                  <a:pt x="0" y="0"/>
                </a:moveTo>
                <a:lnTo>
                  <a:pt x="1035886" y="0"/>
                </a:lnTo>
                <a:lnTo>
                  <a:pt x="1035886" y="1174715"/>
                </a:lnTo>
                <a:lnTo>
                  <a:pt x="0" y="11747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862785" y="4112880"/>
            <a:ext cx="1246674" cy="1219474"/>
          </a:xfrm>
          <a:custGeom>
            <a:avLst/>
            <a:gdLst/>
            <a:ahLst/>
            <a:cxnLst/>
            <a:rect r="r" b="b" t="t" l="l"/>
            <a:pathLst>
              <a:path h="1219474" w="1246674">
                <a:moveTo>
                  <a:pt x="0" y="0"/>
                </a:moveTo>
                <a:lnTo>
                  <a:pt x="1246674" y="0"/>
                </a:lnTo>
                <a:lnTo>
                  <a:pt x="1246674" y="1219473"/>
                </a:lnTo>
                <a:lnTo>
                  <a:pt x="0" y="12194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5308979" y="4157638"/>
            <a:ext cx="1110537" cy="1110537"/>
          </a:xfrm>
          <a:custGeom>
            <a:avLst/>
            <a:gdLst/>
            <a:ahLst/>
            <a:cxnLst/>
            <a:rect r="r" b="b" t="t" l="l"/>
            <a:pathLst>
              <a:path h="1110537" w="1110537">
                <a:moveTo>
                  <a:pt x="0" y="0"/>
                </a:moveTo>
                <a:lnTo>
                  <a:pt x="1110538" y="0"/>
                </a:lnTo>
                <a:lnTo>
                  <a:pt x="1110538" y="1110537"/>
                </a:lnTo>
                <a:lnTo>
                  <a:pt x="0" y="111053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5304554" y="1903938"/>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MODULE INFORMATION</a:t>
            </a:r>
          </a:p>
        </p:txBody>
      </p:sp>
      <p:sp>
        <p:nvSpPr>
          <p:cNvPr name="TextBox 16" id="16"/>
          <p:cNvSpPr txBox="true"/>
          <p:nvPr/>
        </p:nvSpPr>
        <p:spPr>
          <a:xfrm rot="0">
            <a:off x="860368" y="6484466"/>
            <a:ext cx="3222188" cy="1470299"/>
          </a:xfrm>
          <a:prstGeom prst="rect">
            <a:avLst/>
          </a:prstGeom>
        </p:spPr>
        <p:txBody>
          <a:bodyPr anchor="t" rtlCol="false" tIns="0" lIns="0" bIns="0" rIns="0">
            <a:spAutoFit/>
          </a:bodyPr>
          <a:lstStyle/>
          <a:p>
            <a:pPr marL="456455" indent="-228228" lvl="1">
              <a:lnSpc>
                <a:spcPts val="2959"/>
              </a:lnSpc>
              <a:buFont typeface="Arial"/>
              <a:buChar char="•"/>
            </a:pPr>
            <a:r>
              <a:rPr lang="en-US" sz="2114">
                <a:solidFill>
                  <a:srgbClr val="FFFFFF"/>
                </a:solidFill>
                <a:latin typeface="Canva Sans Bold"/>
              </a:rPr>
              <a:t>Data Collection</a:t>
            </a:r>
          </a:p>
          <a:p>
            <a:pPr marL="456455" indent="-228228" lvl="1">
              <a:lnSpc>
                <a:spcPts val="2959"/>
              </a:lnSpc>
              <a:buFont typeface="Arial"/>
              <a:buChar char="•"/>
            </a:pPr>
            <a:r>
              <a:rPr lang="en-US" sz="2114">
                <a:solidFill>
                  <a:srgbClr val="FFFFFF"/>
                </a:solidFill>
                <a:latin typeface="Canva Sans Bold"/>
              </a:rPr>
              <a:t>Data Loading</a:t>
            </a:r>
          </a:p>
          <a:p>
            <a:pPr marL="456455" indent="-228228" lvl="1">
              <a:lnSpc>
                <a:spcPts val="2959"/>
              </a:lnSpc>
              <a:buFont typeface="Arial"/>
              <a:buChar char="•"/>
            </a:pPr>
            <a:r>
              <a:rPr lang="en-US" sz="2114">
                <a:solidFill>
                  <a:srgbClr val="FFFFFF"/>
                </a:solidFill>
                <a:latin typeface="Canva Sans Bold"/>
              </a:rPr>
              <a:t>Data Preprocessing</a:t>
            </a:r>
          </a:p>
          <a:p>
            <a:pPr marL="456455" indent="-228228" lvl="1">
              <a:lnSpc>
                <a:spcPts val="2959"/>
              </a:lnSpc>
              <a:buFont typeface="Arial"/>
              <a:buChar char="•"/>
            </a:pPr>
            <a:r>
              <a:rPr lang="en-US" sz="2114">
                <a:solidFill>
                  <a:srgbClr val="FFFFFF"/>
                </a:solidFill>
                <a:latin typeface="Canva Sans Bold"/>
              </a:rPr>
              <a:t>Data augumentation.</a:t>
            </a:r>
          </a:p>
        </p:txBody>
      </p:sp>
      <p:sp>
        <p:nvSpPr>
          <p:cNvPr name="TextBox 17" id="17"/>
          <p:cNvSpPr txBox="true"/>
          <p:nvPr/>
        </p:nvSpPr>
        <p:spPr>
          <a:xfrm rot="0">
            <a:off x="5304554" y="5874615"/>
            <a:ext cx="3273148" cy="4112675"/>
          </a:xfrm>
          <a:prstGeom prst="rect">
            <a:avLst/>
          </a:prstGeom>
        </p:spPr>
        <p:txBody>
          <a:bodyPr anchor="t" rtlCol="false" tIns="0" lIns="0" bIns="0" rIns="0">
            <a:spAutoFit/>
          </a:bodyPr>
          <a:lstStyle/>
          <a:p>
            <a:pPr marL="422872" indent="-211436" lvl="1">
              <a:lnSpc>
                <a:spcPts val="2742"/>
              </a:lnSpc>
              <a:buFont typeface="Arial"/>
              <a:buChar char="•"/>
            </a:pPr>
            <a:r>
              <a:rPr lang="en-US" sz="1958">
                <a:solidFill>
                  <a:srgbClr val="FFFFFF"/>
                </a:solidFill>
                <a:latin typeface="Canva Sans Bold"/>
              </a:rPr>
              <a:t>Tailored architecture designed specifically for bone x-ray analysis.</a:t>
            </a:r>
          </a:p>
          <a:p>
            <a:pPr marL="422872" indent="-211436" lvl="1">
              <a:lnSpc>
                <a:spcPts val="2742"/>
              </a:lnSpc>
              <a:buFont typeface="Arial"/>
              <a:buChar char="•"/>
            </a:pPr>
            <a:r>
              <a:rPr lang="en-US" sz="1958">
                <a:solidFill>
                  <a:srgbClr val="FFFFFF"/>
                </a:solidFill>
                <a:latin typeface="Canva Sans Bold"/>
              </a:rPr>
              <a:t>Incorporates multiple convolutional and pooling layers for feature extraction.</a:t>
            </a:r>
          </a:p>
          <a:p>
            <a:pPr marL="422872" indent="-211436" lvl="1">
              <a:lnSpc>
                <a:spcPts val="2742"/>
              </a:lnSpc>
              <a:buFont typeface="Arial"/>
              <a:buChar char="•"/>
            </a:pPr>
            <a:r>
              <a:rPr lang="en-US" sz="1958">
                <a:solidFill>
                  <a:srgbClr val="FFFFFF"/>
                </a:solidFill>
                <a:latin typeface="Canva Sans Bold"/>
              </a:rPr>
              <a:t>Includes fully connected layers for classification, with dropout regularization to prevent overfitting.</a:t>
            </a:r>
          </a:p>
        </p:txBody>
      </p:sp>
      <p:sp>
        <p:nvSpPr>
          <p:cNvPr name="TextBox 18" id="18"/>
          <p:cNvSpPr txBox="true"/>
          <p:nvPr/>
        </p:nvSpPr>
        <p:spPr>
          <a:xfrm rot="0">
            <a:off x="10007384" y="5893665"/>
            <a:ext cx="2957475" cy="4069080"/>
          </a:xfrm>
          <a:prstGeom prst="rect">
            <a:avLst/>
          </a:prstGeom>
        </p:spPr>
        <p:txBody>
          <a:bodyPr anchor="t" rtlCol="false" tIns="0" lIns="0" bIns="0" rIns="0">
            <a:spAutoFit/>
          </a:bodyPr>
          <a:lstStyle/>
          <a:p>
            <a:pPr marL="388618" indent="-194309" lvl="1">
              <a:lnSpc>
                <a:spcPts val="2519"/>
              </a:lnSpc>
              <a:buFont typeface="Arial"/>
              <a:buChar char="•"/>
            </a:pPr>
            <a:r>
              <a:rPr lang="en-US" sz="1799">
                <a:solidFill>
                  <a:srgbClr val="FFFFFF"/>
                </a:solidFill>
                <a:latin typeface="Canva Sans Bold"/>
              </a:rPr>
              <a:t>Utilizes pre-trained VGG-16 architecture as a feature extractor.</a:t>
            </a:r>
          </a:p>
          <a:p>
            <a:pPr marL="388618" indent="-194309" lvl="1">
              <a:lnSpc>
                <a:spcPts val="2519"/>
              </a:lnSpc>
              <a:buFont typeface="Arial"/>
              <a:buChar char="•"/>
            </a:pPr>
            <a:r>
              <a:rPr lang="en-US" sz="1799">
                <a:solidFill>
                  <a:srgbClr val="FFFFFF"/>
                </a:solidFill>
                <a:latin typeface="Canva Sans Bold"/>
              </a:rPr>
              <a:t>Consists of 16 convolutional layers followed by max pooling and fully connected layers.</a:t>
            </a:r>
          </a:p>
          <a:p>
            <a:pPr marL="388618" indent="-194309" lvl="1">
              <a:lnSpc>
                <a:spcPts val="2519"/>
              </a:lnSpc>
              <a:buFont typeface="Arial"/>
              <a:buChar char="•"/>
            </a:pPr>
            <a:r>
              <a:rPr lang="en-US" sz="1799">
                <a:solidFill>
                  <a:srgbClr val="FFFFFF"/>
                </a:solidFill>
                <a:latin typeface="Canva Sans Bold"/>
              </a:rPr>
              <a:t>Incorporates transfer learning by fine-tuning the pre-trained model for bone x-ray analysis.</a:t>
            </a:r>
          </a:p>
        </p:txBody>
      </p:sp>
      <p:sp>
        <p:nvSpPr>
          <p:cNvPr name="TextBox 19" id="19"/>
          <p:cNvSpPr txBox="true"/>
          <p:nvPr/>
        </p:nvSpPr>
        <p:spPr>
          <a:xfrm rot="0">
            <a:off x="14398204" y="5884140"/>
            <a:ext cx="2957475" cy="4323715"/>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FFFFFF"/>
                </a:solidFill>
                <a:latin typeface="Now"/>
              </a:rPr>
              <a:t>Based on the pre-trained VGG-19 architecture, featuring 19 layers.</a:t>
            </a:r>
          </a:p>
          <a:p>
            <a:pPr marL="410209" indent="-205105" lvl="1">
              <a:lnSpc>
                <a:spcPts val="2659"/>
              </a:lnSpc>
              <a:buFont typeface="Arial"/>
              <a:buChar char="•"/>
            </a:pPr>
            <a:r>
              <a:rPr lang="en-US" sz="1899">
                <a:solidFill>
                  <a:srgbClr val="FFFFFF"/>
                </a:solidFill>
                <a:latin typeface="Now"/>
              </a:rPr>
              <a:t>Leverages deep convolutional networks for feature extraction.</a:t>
            </a:r>
          </a:p>
          <a:p>
            <a:pPr marL="410209" indent="-205105" lvl="1">
              <a:lnSpc>
                <a:spcPts val="2659"/>
              </a:lnSpc>
              <a:buFont typeface="Arial"/>
              <a:buChar char="•"/>
            </a:pPr>
            <a:r>
              <a:rPr lang="en-US" sz="1899">
                <a:solidFill>
                  <a:srgbClr val="FFFFFF"/>
                </a:solidFill>
                <a:latin typeface="Now"/>
              </a:rPr>
              <a:t>Utilizes transfer learning to adapt the model to bone x-ray analysis, with fine-tuning of parameters.</a:t>
            </a:r>
          </a:p>
        </p:txBody>
      </p:sp>
      <p:sp>
        <p:nvSpPr>
          <p:cNvPr name="TextBox 20" id="20"/>
          <p:cNvSpPr txBox="true"/>
          <p:nvPr/>
        </p:nvSpPr>
        <p:spPr>
          <a:xfrm rot="0">
            <a:off x="5499509" y="5227578"/>
            <a:ext cx="2958566" cy="528955"/>
          </a:xfrm>
          <a:prstGeom prst="rect">
            <a:avLst/>
          </a:prstGeom>
        </p:spPr>
        <p:txBody>
          <a:bodyPr anchor="t" rtlCol="false" tIns="0" lIns="0" bIns="0" rIns="0">
            <a:spAutoFit/>
          </a:bodyPr>
          <a:lstStyle/>
          <a:p>
            <a:pPr algn="ctr">
              <a:lnSpc>
                <a:spcPts val="3919"/>
              </a:lnSpc>
            </a:pPr>
            <a:r>
              <a:rPr lang="en-US" sz="2799">
                <a:solidFill>
                  <a:srgbClr val="FFFFFF"/>
                </a:solidFill>
                <a:latin typeface="Codec Pro"/>
              </a:rPr>
              <a:t>CNN</a:t>
            </a:r>
          </a:p>
        </p:txBody>
      </p:sp>
      <p:sp>
        <p:nvSpPr>
          <p:cNvPr name="TextBox 21" id="21"/>
          <p:cNvSpPr txBox="true"/>
          <p:nvPr/>
        </p:nvSpPr>
        <p:spPr>
          <a:xfrm rot="0">
            <a:off x="9921564" y="5227578"/>
            <a:ext cx="2958566" cy="528955"/>
          </a:xfrm>
          <a:prstGeom prst="rect">
            <a:avLst/>
          </a:prstGeom>
        </p:spPr>
        <p:txBody>
          <a:bodyPr anchor="t" rtlCol="false" tIns="0" lIns="0" bIns="0" rIns="0">
            <a:spAutoFit/>
          </a:bodyPr>
          <a:lstStyle/>
          <a:p>
            <a:pPr algn="ctr">
              <a:lnSpc>
                <a:spcPts val="3919"/>
              </a:lnSpc>
            </a:pPr>
            <a:r>
              <a:rPr lang="en-US" sz="2799">
                <a:solidFill>
                  <a:srgbClr val="FFFFFF"/>
                </a:solidFill>
                <a:latin typeface="Codec Pro"/>
              </a:rPr>
              <a:t>VGG-16</a:t>
            </a:r>
          </a:p>
        </p:txBody>
      </p:sp>
      <p:sp>
        <p:nvSpPr>
          <p:cNvPr name="TextBox 22" id="22"/>
          <p:cNvSpPr txBox="true"/>
          <p:nvPr/>
        </p:nvSpPr>
        <p:spPr>
          <a:xfrm rot="0">
            <a:off x="14384965" y="5227578"/>
            <a:ext cx="2958566" cy="528955"/>
          </a:xfrm>
          <a:prstGeom prst="rect">
            <a:avLst/>
          </a:prstGeom>
        </p:spPr>
        <p:txBody>
          <a:bodyPr anchor="t" rtlCol="false" tIns="0" lIns="0" bIns="0" rIns="0">
            <a:spAutoFit/>
          </a:bodyPr>
          <a:lstStyle/>
          <a:p>
            <a:pPr algn="ctr">
              <a:lnSpc>
                <a:spcPts val="3919"/>
              </a:lnSpc>
            </a:pPr>
            <a:r>
              <a:rPr lang="en-US" sz="2799">
                <a:solidFill>
                  <a:srgbClr val="FFFFFF"/>
                </a:solidFill>
                <a:latin typeface="Codec Pro"/>
              </a:rPr>
              <a:t>VGG-19</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16426" y="584540"/>
            <a:ext cx="17594962" cy="9417047"/>
          </a:xfrm>
          <a:custGeom>
            <a:avLst/>
            <a:gdLst/>
            <a:ahLst/>
            <a:cxnLst/>
            <a:rect r="r" b="b" t="t" l="l"/>
            <a:pathLst>
              <a:path h="9417047" w="17594962">
                <a:moveTo>
                  <a:pt x="0" y="0"/>
                </a:moveTo>
                <a:lnTo>
                  <a:pt x="17594962" y="0"/>
                </a:lnTo>
                <a:lnTo>
                  <a:pt x="17594962" y="9417047"/>
                </a:lnTo>
                <a:lnTo>
                  <a:pt x="0" y="9417047"/>
                </a:lnTo>
                <a:lnTo>
                  <a:pt x="0" y="0"/>
                </a:lnTo>
                <a:close/>
              </a:path>
            </a:pathLst>
          </a:custGeom>
          <a:blipFill>
            <a:blip r:embed="rId2">
              <a:extLst>
                <a:ext uri="{96DAC541-7B7A-43D3-8B79-37D633B846F1}">
                  <asvg:svgBlip xmlns:asvg="http://schemas.microsoft.com/office/drawing/2016/SVG/main" r:embed="rId3"/>
                </a:ext>
              </a:extLst>
            </a:blip>
            <a:stretch>
              <a:fillRect l="0" t="-20258" r="0" b="0"/>
            </a:stretch>
          </a:blipFill>
        </p:spPr>
      </p:sp>
      <p:sp>
        <p:nvSpPr>
          <p:cNvPr name="TextBox 3" id="3"/>
          <p:cNvSpPr txBox="true"/>
          <p:nvPr/>
        </p:nvSpPr>
        <p:spPr>
          <a:xfrm rot="0">
            <a:off x="3337283" y="14128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CNN RESULTS</a:t>
            </a:r>
          </a:p>
        </p:txBody>
      </p:sp>
      <p:sp>
        <p:nvSpPr>
          <p:cNvPr name="Freeform 4" id="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4"/>
            <a:stretch>
              <a:fillRect l="0" t="0" r="0" b="0"/>
            </a:stretch>
          </a:blipFill>
        </p:spPr>
      </p:sp>
      <p:sp>
        <p:nvSpPr>
          <p:cNvPr name="Freeform 5" id="5"/>
          <p:cNvSpPr/>
          <p:nvPr/>
        </p:nvSpPr>
        <p:spPr>
          <a:xfrm flipH="false" flipV="false" rot="0">
            <a:off x="6175289" y="3096631"/>
            <a:ext cx="5937421" cy="5319279"/>
          </a:xfrm>
          <a:custGeom>
            <a:avLst/>
            <a:gdLst/>
            <a:ahLst/>
            <a:cxnLst/>
            <a:rect r="r" b="b" t="t" l="l"/>
            <a:pathLst>
              <a:path h="5319279" w="5937421">
                <a:moveTo>
                  <a:pt x="0" y="0"/>
                </a:moveTo>
                <a:lnTo>
                  <a:pt x="5937422" y="0"/>
                </a:lnTo>
                <a:lnTo>
                  <a:pt x="5937422" y="5319279"/>
                </a:lnTo>
                <a:lnTo>
                  <a:pt x="0" y="5319279"/>
                </a:lnTo>
                <a:lnTo>
                  <a:pt x="0" y="0"/>
                </a:lnTo>
                <a:close/>
              </a:path>
            </a:pathLst>
          </a:custGeom>
          <a:blipFill>
            <a:blip r:embed="rId5"/>
            <a:stretch>
              <a:fillRect l="0" t="0" r="0" b="0"/>
            </a:stretch>
          </a:blipFill>
        </p:spPr>
      </p:sp>
      <p:sp>
        <p:nvSpPr>
          <p:cNvPr name="Freeform 6" id="6"/>
          <p:cNvSpPr/>
          <p:nvPr/>
        </p:nvSpPr>
        <p:spPr>
          <a:xfrm flipH="false" flipV="false" rot="0">
            <a:off x="12558558" y="4256977"/>
            <a:ext cx="5264935" cy="4158933"/>
          </a:xfrm>
          <a:custGeom>
            <a:avLst/>
            <a:gdLst/>
            <a:ahLst/>
            <a:cxnLst/>
            <a:rect r="r" b="b" t="t" l="l"/>
            <a:pathLst>
              <a:path h="4158933" w="5264935">
                <a:moveTo>
                  <a:pt x="0" y="0"/>
                </a:moveTo>
                <a:lnTo>
                  <a:pt x="5264935" y="0"/>
                </a:lnTo>
                <a:lnTo>
                  <a:pt x="5264935" y="4158933"/>
                </a:lnTo>
                <a:lnTo>
                  <a:pt x="0" y="4158933"/>
                </a:lnTo>
                <a:lnTo>
                  <a:pt x="0" y="0"/>
                </a:lnTo>
                <a:close/>
              </a:path>
            </a:pathLst>
          </a:custGeom>
          <a:blipFill>
            <a:blip r:embed="rId6"/>
            <a:stretch>
              <a:fillRect l="0" t="0" r="0" b="0"/>
            </a:stretch>
          </a:blipFill>
        </p:spPr>
      </p:sp>
      <p:sp>
        <p:nvSpPr>
          <p:cNvPr name="Freeform 7" id="7"/>
          <p:cNvSpPr/>
          <p:nvPr/>
        </p:nvSpPr>
        <p:spPr>
          <a:xfrm flipH="false" flipV="false" rot="0">
            <a:off x="1028700" y="4256977"/>
            <a:ext cx="4801204" cy="4208162"/>
          </a:xfrm>
          <a:custGeom>
            <a:avLst/>
            <a:gdLst/>
            <a:ahLst/>
            <a:cxnLst/>
            <a:rect r="r" b="b" t="t" l="l"/>
            <a:pathLst>
              <a:path h="4208162" w="4801204">
                <a:moveTo>
                  <a:pt x="0" y="0"/>
                </a:moveTo>
                <a:lnTo>
                  <a:pt x="4801204" y="0"/>
                </a:lnTo>
                <a:lnTo>
                  <a:pt x="4801204" y="4208161"/>
                </a:lnTo>
                <a:lnTo>
                  <a:pt x="0" y="4208161"/>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16426" y="584540"/>
            <a:ext cx="17594962" cy="9417047"/>
          </a:xfrm>
          <a:custGeom>
            <a:avLst/>
            <a:gdLst/>
            <a:ahLst/>
            <a:cxnLst/>
            <a:rect r="r" b="b" t="t" l="l"/>
            <a:pathLst>
              <a:path h="9417047" w="17594962">
                <a:moveTo>
                  <a:pt x="0" y="0"/>
                </a:moveTo>
                <a:lnTo>
                  <a:pt x="17594962" y="0"/>
                </a:lnTo>
                <a:lnTo>
                  <a:pt x="17594962" y="9417047"/>
                </a:lnTo>
                <a:lnTo>
                  <a:pt x="0" y="9417047"/>
                </a:lnTo>
                <a:lnTo>
                  <a:pt x="0" y="0"/>
                </a:lnTo>
                <a:close/>
              </a:path>
            </a:pathLst>
          </a:custGeom>
          <a:blipFill>
            <a:blip r:embed="rId2">
              <a:extLst>
                <a:ext uri="{96DAC541-7B7A-43D3-8B79-37D633B846F1}">
                  <asvg:svgBlip xmlns:asvg="http://schemas.microsoft.com/office/drawing/2016/SVG/main" r:embed="rId3"/>
                </a:ext>
              </a:extLst>
            </a:blip>
            <a:stretch>
              <a:fillRect l="0" t="-20258" r="0" b="0"/>
            </a:stretch>
          </a:blipFill>
        </p:spPr>
      </p:sp>
      <p:sp>
        <p:nvSpPr>
          <p:cNvPr name="TextBox 3" id="3"/>
          <p:cNvSpPr txBox="true"/>
          <p:nvPr/>
        </p:nvSpPr>
        <p:spPr>
          <a:xfrm rot="0">
            <a:off x="3337283" y="14128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VGG-16 RESULTS</a:t>
            </a:r>
          </a:p>
        </p:txBody>
      </p:sp>
      <p:sp>
        <p:nvSpPr>
          <p:cNvPr name="Freeform 4" id="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4"/>
            <a:stretch>
              <a:fillRect l="0" t="0" r="0" b="0"/>
            </a:stretch>
          </a:blipFill>
        </p:spPr>
      </p:sp>
      <p:sp>
        <p:nvSpPr>
          <p:cNvPr name="Freeform 5" id="5"/>
          <p:cNvSpPr/>
          <p:nvPr/>
        </p:nvSpPr>
        <p:spPr>
          <a:xfrm flipH="false" flipV="false" rot="0">
            <a:off x="9144000" y="2820176"/>
            <a:ext cx="7146150" cy="5644962"/>
          </a:xfrm>
          <a:custGeom>
            <a:avLst/>
            <a:gdLst/>
            <a:ahLst/>
            <a:cxnLst/>
            <a:rect r="r" b="b" t="t" l="l"/>
            <a:pathLst>
              <a:path h="5644962" w="7146150">
                <a:moveTo>
                  <a:pt x="0" y="0"/>
                </a:moveTo>
                <a:lnTo>
                  <a:pt x="7146150" y="0"/>
                </a:lnTo>
                <a:lnTo>
                  <a:pt x="7146150" y="5644962"/>
                </a:lnTo>
                <a:lnTo>
                  <a:pt x="0" y="5644962"/>
                </a:lnTo>
                <a:lnTo>
                  <a:pt x="0" y="0"/>
                </a:lnTo>
                <a:close/>
              </a:path>
            </a:pathLst>
          </a:custGeom>
          <a:blipFill>
            <a:blip r:embed="rId5"/>
            <a:stretch>
              <a:fillRect l="0" t="0" r="0" b="0"/>
            </a:stretch>
          </a:blipFill>
        </p:spPr>
      </p:sp>
      <p:sp>
        <p:nvSpPr>
          <p:cNvPr name="Freeform 6" id="6"/>
          <p:cNvSpPr/>
          <p:nvPr/>
        </p:nvSpPr>
        <p:spPr>
          <a:xfrm flipH="false" flipV="false" rot="0">
            <a:off x="1683910" y="2820176"/>
            <a:ext cx="7034491" cy="5644962"/>
          </a:xfrm>
          <a:custGeom>
            <a:avLst/>
            <a:gdLst/>
            <a:ahLst/>
            <a:cxnLst/>
            <a:rect r="r" b="b" t="t" l="l"/>
            <a:pathLst>
              <a:path h="5644962" w="7034491">
                <a:moveTo>
                  <a:pt x="0" y="0"/>
                </a:moveTo>
                <a:lnTo>
                  <a:pt x="7034491" y="0"/>
                </a:lnTo>
                <a:lnTo>
                  <a:pt x="7034491" y="5644962"/>
                </a:lnTo>
                <a:lnTo>
                  <a:pt x="0" y="5644962"/>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DAGBv8Vaqx4</dc:identifier>
  <dcterms:modified xsi:type="dcterms:W3CDTF">2011-08-01T06:04:30Z</dcterms:modified>
  <cp:revision>1</cp:revision>
  <dc:title>artificial intelligence</dc:title>
</cp:coreProperties>
</file>